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50"/>
  </p:notesMasterIdLst>
  <p:sldIdLst>
    <p:sldId id="256" r:id="rId2"/>
    <p:sldId id="257" r:id="rId3"/>
    <p:sldId id="259" r:id="rId4"/>
    <p:sldId id="260" r:id="rId5"/>
    <p:sldId id="312" r:id="rId6"/>
    <p:sldId id="261" r:id="rId7"/>
    <p:sldId id="263" r:id="rId8"/>
    <p:sldId id="266" r:id="rId9"/>
    <p:sldId id="267" r:id="rId10"/>
    <p:sldId id="264" r:id="rId11"/>
    <p:sldId id="269" r:id="rId12"/>
    <p:sldId id="270" r:id="rId13"/>
    <p:sldId id="313" r:id="rId14"/>
    <p:sldId id="273" r:id="rId15"/>
    <p:sldId id="314" r:id="rId16"/>
    <p:sldId id="315" r:id="rId17"/>
    <p:sldId id="290" r:id="rId18"/>
    <p:sldId id="271" r:id="rId19"/>
    <p:sldId id="277" r:id="rId20"/>
    <p:sldId id="278" r:id="rId21"/>
    <p:sldId id="280" r:id="rId22"/>
    <p:sldId id="281" r:id="rId23"/>
    <p:sldId id="282" r:id="rId24"/>
    <p:sldId id="283" r:id="rId25"/>
    <p:sldId id="284" r:id="rId26"/>
    <p:sldId id="285" r:id="rId27"/>
    <p:sldId id="286" r:id="rId28"/>
    <p:sldId id="287" r:id="rId29"/>
    <p:sldId id="288" r:id="rId30"/>
    <p:sldId id="289" r:id="rId31"/>
    <p:sldId id="291" r:id="rId32"/>
    <p:sldId id="301" r:id="rId33"/>
    <p:sldId id="294" r:id="rId34"/>
    <p:sldId id="295" r:id="rId35"/>
    <p:sldId id="302" r:id="rId36"/>
    <p:sldId id="296" r:id="rId37"/>
    <p:sldId id="297" r:id="rId38"/>
    <p:sldId id="298" r:id="rId39"/>
    <p:sldId id="306" r:id="rId40"/>
    <p:sldId id="307" r:id="rId41"/>
    <p:sldId id="308" r:id="rId42"/>
    <p:sldId id="309" r:id="rId43"/>
    <p:sldId id="304" r:id="rId44"/>
    <p:sldId id="303" r:id="rId45"/>
    <p:sldId id="305" r:id="rId46"/>
    <p:sldId id="310" r:id="rId47"/>
    <p:sldId id="311" r:id="rId48"/>
    <p:sldId id="316"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lim Köse" initials="HK" lastIdx="6" clrIdx="0">
    <p:extLst>
      <p:ext uri="{19B8F6BF-5375-455C-9EA6-DF929625EA0E}">
        <p15:presenceInfo xmlns:p15="http://schemas.microsoft.com/office/powerpoint/2012/main" userId="Halim Kö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50" autoAdjust="0"/>
    <p:restoredTop sz="94660"/>
  </p:normalViewPr>
  <p:slideViewPr>
    <p:cSldViewPr snapToGrid="0">
      <p:cViewPr varScale="1">
        <p:scale>
          <a:sx n="64" d="100"/>
          <a:sy n="64" d="100"/>
        </p:scale>
        <p:origin x="78" y="9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2-12T16:11:14.335" idx="3">
    <p:pos x="7521" y="685"/>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2-11T19:29:52.845" idx="1">
    <p:pos x="2726" y="3261"/>
    <p:text>Verilerde Yatırımlardan Elde Edilen Kazanç Verilmiştir.</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EBC766-0A59-4C39-AAF6-4C23BCD0C58A}" type="datetimeFigureOut">
              <a:rPr lang="tr-TR" smtClean="0"/>
              <a:t>14.02.2017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94CCE4-3F00-4574-8A15-6416FCA45B75}" type="slidenum">
              <a:rPr lang="tr-TR" smtClean="0"/>
              <a:t>‹#›</a:t>
            </a:fld>
            <a:endParaRPr lang="tr-TR"/>
          </a:p>
        </p:txBody>
      </p:sp>
    </p:spTree>
    <p:extLst>
      <p:ext uri="{BB962C8B-B14F-4D97-AF65-F5344CB8AC3E}">
        <p14:creationId xmlns:p14="http://schemas.microsoft.com/office/powerpoint/2010/main" val="404403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A94CCE4-3F00-4574-8A15-6416FCA45B75}" type="slidenum">
              <a:rPr lang="tr-TR" smtClean="0"/>
              <a:t>1</a:t>
            </a:fld>
            <a:endParaRPr lang="tr-TR"/>
          </a:p>
        </p:txBody>
      </p:sp>
    </p:spTree>
    <p:extLst>
      <p:ext uri="{BB962C8B-B14F-4D97-AF65-F5344CB8AC3E}">
        <p14:creationId xmlns:p14="http://schemas.microsoft.com/office/powerpoint/2010/main" val="2946424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A94CCE4-3F00-4574-8A15-6416FCA45B75}" type="slidenum">
              <a:rPr lang="tr-TR" smtClean="0"/>
              <a:t>2</a:t>
            </a:fld>
            <a:endParaRPr lang="tr-TR"/>
          </a:p>
        </p:txBody>
      </p:sp>
    </p:spTree>
    <p:extLst>
      <p:ext uri="{BB962C8B-B14F-4D97-AF65-F5344CB8AC3E}">
        <p14:creationId xmlns:p14="http://schemas.microsoft.com/office/powerpoint/2010/main" val="3566518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A94CCE4-3F00-4574-8A15-6416FCA45B75}" type="slidenum">
              <a:rPr lang="tr-TR" smtClean="0"/>
              <a:t>11</a:t>
            </a:fld>
            <a:endParaRPr lang="tr-TR"/>
          </a:p>
        </p:txBody>
      </p:sp>
    </p:spTree>
    <p:extLst>
      <p:ext uri="{BB962C8B-B14F-4D97-AF65-F5344CB8AC3E}">
        <p14:creationId xmlns:p14="http://schemas.microsoft.com/office/powerpoint/2010/main" val="1847173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8EB815B7-231E-43B8-9852-ACD26217ABB7}" type="datetime1">
              <a:rPr lang="en-US" smtClean="0"/>
              <a:t>2/14/2017</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856C1D-39FE-40D2-B10C-9ADB6EE5E1F5}" type="datetime1">
              <a:rPr lang="en-US" smtClean="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AEBDE55-D924-4AFD-A293-10E2CEDFAEF1}" type="datetime1">
              <a:rPr lang="en-US" smtClean="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43727C-1B69-439B-8865-B8104BACEA16}" type="datetime1">
              <a:rPr lang="en-US" smtClean="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6DE675-839E-4DA6-9F28-5E0D07EE9DD0}" type="datetime1">
              <a:rPr lang="en-US" smtClean="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FB3C853-7D12-47AE-895B-1E2299871C55}" type="datetime1">
              <a:rPr lang="en-US" smtClean="0"/>
              <a:t>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681DAC8-10ED-4B49-AF6F-DB442D5BAC50}" type="datetime1">
              <a:rPr lang="en-US" smtClean="0"/>
              <a:t>2/14/2017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C881CD4-0B48-41EB-BBC2-2563850A3796}" type="datetime1">
              <a:rPr lang="en-US" smtClean="0"/>
              <a:t>2/14/2017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3DC0D-C1F5-4E77-9618-BEA5DDDF23C8}" type="datetime1">
              <a:rPr lang="en-US" smtClean="0"/>
              <a:t>2/14/2017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1BB20F73-2928-4A95-AF5F-9BB3BE506CCA}" type="datetime1">
              <a:rPr lang="en-US" smtClean="0"/>
              <a:t>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8D552E78-1D96-49A4-BAD3-F8FB76010EB0}" type="datetime1">
              <a:rPr lang="en-US" smtClean="0"/>
              <a:t>2/14/2017</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BFD2C1D-093D-4E36-A2C1-891849E39DCE}" type="datetime1">
              <a:rPr lang="en-US" smtClean="0"/>
              <a:t>2/14/2017</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konomi.gov.tr/portal/content/conn/UCM/uuid/dDocName:EK-235196" TargetMode="Externa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body" idx="1"/>
          </p:nvPr>
        </p:nvSpPr>
        <p:spPr>
          <a:xfrm>
            <a:off x="1005264" y="3149766"/>
            <a:ext cx="9226296" cy="1645920"/>
          </a:xfrm>
        </p:spPr>
        <p:txBody>
          <a:bodyPr/>
          <a:lstStyle/>
          <a:p>
            <a:pPr algn="ctr"/>
            <a:r>
              <a:rPr lang="tr-TR" dirty="0" smtClean="0"/>
              <a:t>15/Şubat/2017 Platform Çalışması</a:t>
            </a:r>
          </a:p>
          <a:p>
            <a:pPr algn="ctr"/>
            <a:r>
              <a:rPr lang="tr-TR" dirty="0" smtClean="0"/>
              <a:t>İndirimli Kurumlar Vergisi Uygulama Çalışması</a:t>
            </a:r>
            <a:endParaRPr lang="tr-TR" dirty="0"/>
          </a:p>
        </p:txBody>
      </p:sp>
      <p:pic>
        <p:nvPicPr>
          <p:cNvPr id="4" name="Resim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229"/>
            <a:ext cx="754380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5373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460897"/>
            <a:ext cx="11050361" cy="561824"/>
          </a:xfrm>
          <a:solidFill>
            <a:srgbClr val="FFFF00"/>
          </a:solidFill>
        </p:spPr>
        <p:txBody>
          <a:bodyPr>
            <a:noAutofit/>
          </a:bodyPr>
          <a:lstStyle/>
          <a:p>
            <a:r>
              <a:rPr lang="tr-TR" sz="3600" dirty="0" smtClean="0"/>
              <a:t>Tanımlar</a:t>
            </a:r>
            <a:endParaRPr lang="tr-TR" sz="3600" dirty="0"/>
          </a:p>
        </p:txBody>
      </p:sp>
      <p:sp>
        <p:nvSpPr>
          <p:cNvPr id="3" name="İçerik Yer Tutucusu 2"/>
          <p:cNvSpPr>
            <a:spLocks noGrp="1"/>
          </p:cNvSpPr>
          <p:nvPr>
            <p:ph idx="1"/>
          </p:nvPr>
        </p:nvSpPr>
        <p:spPr>
          <a:xfrm>
            <a:off x="657225" y="1378040"/>
            <a:ext cx="11050361" cy="4443212"/>
          </a:xfrm>
        </p:spPr>
        <p:txBody>
          <a:bodyPr>
            <a:normAutofit/>
          </a:bodyPr>
          <a:lstStyle/>
          <a:p>
            <a:r>
              <a:rPr lang="tr-TR" b="1" cap="all" dirty="0">
                <a:solidFill>
                  <a:srgbClr val="FF0000"/>
                </a:solidFill>
              </a:rPr>
              <a:t>İndirimli vergi oranından yararlanamayacaklar</a:t>
            </a:r>
            <a:endParaRPr lang="tr-TR" b="1" cap="all" dirty="0" smtClean="0">
              <a:solidFill>
                <a:srgbClr val="FF0000"/>
              </a:solidFill>
            </a:endParaRPr>
          </a:p>
          <a:p>
            <a:endParaRPr lang="tr-TR" b="1" dirty="0"/>
          </a:p>
          <a:p>
            <a:r>
              <a:rPr lang="tr-TR" b="1" dirty="0" smtClean="0"/>
              <a:t>1.	Finans </a:t>
            </a:r>
            <a:r>
              <a:rPr lang="tr-TR" b="1" dirty="0"/>
              <a:t>ve sigortacılık sektörlerinde faaliyet gösteren </a:t>
            </a:r>
            <a:r>
              <a:rPr lang="tr-TR" b="1" dirty="0" smtClean="0"/>
              <a:t>kurumlar</a:t>
            </a:r>
          </a:p>
          <a:p>
            <a:r>
              <a:rPr lang="tr-TR" b="1" dirty="0"/>
              <a:t>2. </a:t>
            </a:r>
            <a:r>
              <a:rPr lang="tr-TR" b="1" dirty="0" smtClean="0"/>
              <a:t>	İş ortaklıkları</a:t>
            </a:r>
          </a:p>
          <a:p>
            <a:r>
              <a:rPr lang="tr-TR" b="1" dirty="0" smtClean="0"/>
              <a:t>3.	</a:t>
            </a:r>
            <a:r>
              <a:rPr lang="tr-TR" b="1" dirty="0" err="1" smtClean="0"/>
              <a:t>Rödovans</a:t>
            </a:r>
            <a:r>
              <a:rPr lang="tr-TR" b="1" dirty="0"/>
              <a:t> sözleşmelerine bağlı olarak yapılan </a:t>
            </a:r>
            <a:r>
              <a:rPr lang="tr-TR" b="1" dirty="0" smtClean="0"/>
              <a:t>yatırımlar</a:t>
            </a:r>
          </a:p>
          <a:p>
            <a:r>
              <a:rPr lang="tr-TR" b="1" dirty="0" smtClean="0"/>
              <a:t>4.	</a:t>
            </a:r>
            <a:r>
              <a:rPr lang="tr-TR" b="1" dirty="0"/>
              <a:t>Ayrıca taahhüt işlerinden, 16/7/1997 tarihli ve 4283 sayılı Yap-İşlet Modeli ile Elektrik Enerjisi Üretim Tesislerinin Kurulması ve İşletilmesi ile Enerji Satışının Düzenlenmesi Hakkında Kanun ve 8/6/1994 tarihli ve 3996 sayılı Bazı Yatırım ve Hizmetlerin Yap-İşlet-Devret Modeli Çerçevesinde Yaptırılması Hakkında Kanun kapsamında yapılan yatırımlar</a:t>
            </a:r>
          </a:p>
        </p:txBody>
      </p:sp>
    </p:spTree>
    <p:extLst>
      <p:ext uri="{BB962C8B-B14F-4D97-AF65-F5344CB8AC3E}">
        <p14:creationId xmlns:p14="http://schemas.microsoft.com/office/powerpoint/2010/main" val="3525176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499533"/>
            <a:ext cx="11050361" cy="561824"/>
          </a:xfrm>
          <a:solidFill>
            <a:srgbClr val="FFFF00"/>
          </a:solidFill>
        </p:spPr>
        <p:txBody>
          <a:bodyPr>
            <a:noAutofit/>
          </a:bodyPr>
          <a:lstStyle/>
          <a:p>
            <a:r>
              <a:rPr lang="tr-TR" sz="3600" dirty="0"/>
              <a:t>Tanımlar</a:t>
            </a:r>
            <a:r>
              <a:rPr lang="tr-TR" sz="3600" dirty="0" smtClean="0"/>
              <a:t>:</a:t>
            </a:r>
            <a:endParaRPr lang="tr-TR" sz="3600" b="1" dirty="0">
              <a:solidFill>
                <a:srgbClr val="FF0000"/>
              </a:solidFill>
            </a:endParaRPr>
          </a:p>
        </p:txBody>
      </p:sp>
      <p:sp>
        <p:nvSpPr>
          <p:cNvPr id="3" name="İçerik Yer Tutucusu 2"/>
          <p:cNvSpPr>
            <a:spLocks noGrp="1"/>
          </p:cNvSpPr>
          <p:nvPr>
            <p:ph idx="1"/>
          </p:nvPr>
        </p:nvSpPr>
        <p:spPr>
          <a:xfrm>
            <a:off x="657225" y="1609859"/>
            <a:ext cx="11050361" cy="5084855"/>
          </a:xfrm>
        </p:spPr>
        <p:txBody>
          <a:bodyPr>
            <a:normAutofit lnSpcReduction="10000"/>
          </a:bodyPr>
          <a:lstStyle/>
          <a:p>
            <a:r>
              <a:rPr lang="tr-TR" sz="3600" b="1" dirty="0" smtClean="0">
                <a:solidFill>
                  <a:srgbClr val="FF0000"/>
                </a:solidFill>
              </a:rPr>
              <a:t>Vergi İndirim Oranı :</a:t>
            </a:r>
          </a:p>
          <a:p>
            <a:r>
              <a:rPr lang="tr-TR" sz="3600" b="1" dirty="0" smtClean="0">
                <a:solidFill>
                  <a:schemeClr val="tx1"/>
                </a:solidFill>
              </a:rPr>
              <a:t>Yatırıma katkı tutarına ulaşıncaya kadar Vergi Oranında yapılacak İNDİRİM oranını ifade etmektedir.  </a:t>
            </a:r>
            <a:r>
              <a:rPr lang="tr-TR" sz="3200" b="1" dirty="0" smtClean="0">
                <a:solidFill>
                  <a:srgbClr val="0070C0"/>
                </a:solidFill>
              </a:rPr>
              <a:t>( Karara göre belirlenir)</a:t>
            </a:r>
            <a:endParaRPr lang="tr-TR" sz="3600" b="1" dirty="0" smtClean="0">
              <a:solidFill>
                <a:srgbClr val="0070C0"/>
              </a:solidFill>
            </a:endParaRPr>
          </a:p>
          <a:p>
            <a:endParaRPr lang="tr-TR" sz="3600" b="1" u="sng" dirty="0" smtClean="0">
              <a:solidFill>
                <a:srgbClr val="FF0000"/>
              </a:solidFill>
            </a:endParaRPr>
          </a:p>
          <a:p>
            <a:r>
              <a:rPr lang="tr-TR" sz="3600" b="1" u="sng" dirty="0" smtClean="0">
                <a:solidFill>
                  <a:srgbClr val="FF0000"/>
                </a:solidFill>
              </a:rPr>
              <a:t>İndirimli Vergi Oranı :</a:t>
            </a:r>
            <a:r>
              <a:rPr lang="tr-TR" sz="3600" b="1" dirty="0" smtClean="0">
                <a:solidFill>
                  <a:schemeClr val="tx1"/>
                </a:solidFill>
              </a:rPr>
              <a:t> Genel Vergi Oranı ile Vergi İndirim Oranın </a:t>
            </a:r>
            <a:r>
              <a:rPr lang="tr-TR" sz="3600" b="1" dirty="0" err="1" smtClean="0">
                <a:solidFill>
                  <a:schemeClr val="tx1"/>
                </a:solidFill>
              </a:rPr>
              <a:t>ın</a:t>
            </a:r>
            <a:r>
              <a:rPr lang="tr-TR" sz="3600" b="1" dirty="0" smtClean="0">
                <a:solidFill>
                  <a:schemeClr val="tx1"/>
                </a:solidFill>
              </a:rPr>
              <a:t> çarpılması ile elde edilen oranı ifade etmektedir.</a:t>
            </a:r>
          </a:p>
          <a:p>
            <a:pPr algn="ctr"/>
            <a:r>
              <a:rPr lang="tr-TR" b="1" dirty="0" smtClean="0">
                <a:solidFill>
                  <a:srgbClr val="0070C0"/>
                </a:solidFill>
              </a:rPr>
              <a:t>İndirimli Vergi Oranı  =	</a:t>
            </a:r>
          </a:p>
          <a:p>
            <a:pPr algn="ctr"/>
            <a:r>
              <a:rPr lang="tr-TR" b="1" dirty="0" smtClean="0">
                <a:solidFill>
                  <a:srgbClr val="0070C0"/>
                </a:solidFill>
              </a:rPr>
              <a:t>Genel Vergi Oranı – (Genel Vergi Oranı x Vergi İndirim oranı  )</a:t>
            </a:r>
          </a:p>
          <a:p>
            <a:pPr algn="ctr"/>
            <a:r>
              <a:rPr lang="tr-TR" b="1" dirty="0" smtClean="0">
                <a:solidFill>
                  <a:srgbClr val="FF0000"/>
                </a:solidFill>
              </a:rPr>
              <a:t>%20- (%20 x %60) = %8 </a:t>
            </a:r>
          </a:p>
        </p:txBody>
      </p:sp>
    </p:spTree>
    <p:extLst>
      <p:ext uri="{BB962C8B-B14F-4D97-AF65-F5344CB8AC3E}">
        <p14:creationId xmlns:p14="http://schemas.microsoft.com/office/powerpoint/2010/main" val="2798022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499533"/>
            <a:ext cx="11050361" cy="561824"/>
          </a:xfrm>
          <a:solidFill>
            <a:srgbClr val="FFFF00"/>
          </a:solidFill>
        </p:spPr>
        <p:txBody>
          <a:bodyPr>
            <a:noAutofit/>
          </a:bodyPr>
          <a:lstStyle/>
          <a:p>
            <a:r>
              <a:rPr lang="tr-TR" sz="3600" dirty="0"/>
              <a:t>Tanımlar</a:t>
            </a:r>
            <a:r>
              <a:rPr lang="tr-TR" sz="3600" dirty="0" smtClean="0"/>
              <a:t>:                                                                         </a:t>
            </a:r>
            <a:r>
              <a:rPr lang="tr-TR" sz="3600" b="1" dirty="0" smtClean="0">
                <a:solidFill>
                  <a:srgbClr val="FF0000"/>
                </a:solidFill>
              </a:rPr>
              <a:t>Yatırım Türleri</a:t>
            </a:r>
            <a:endParaRPr lang="tr-TR" sz="3600" b="1" dirty="0">
              <a:solidFill>
                <a:srgbClr val="FF0000"/>
              </a:solidFill>
            </a:endParaRPr>
          </a:p>
        </p:txBody>
      </p:sp>
      <p:sp>
        <p:nvSpPr>
          <p:cNvPr id="3" name="İçerik Yer Tutucusu 2"/>
          <p:cNvSpPr>
            <a:spLocks noGrp="1"/>
          </p:cNvSpPr>
          <p:nvPr>
            <p:ph idx="1"/>
          </p:nvPr>
        </p:nvSpPr>
        <p:spPr>
          <a:xfrm>
            <a:off x="657225" y="1197735"/>
            <a:ext cx="11050361" cy="5496979"/>
          </a:xfrm>
        </p:spPr>
        <p:txBody>
          <a:bodyPr>
            <a:noAutofit/>
          </a:bodyPr>
          <a:lstStyle/>
          <a:p>
            <a:r>
              <a:rPr lang="tr-TR" sz="2000" b="1" dirty="0" smtClean="0">
                <a:solidFill>
                  <a:srgbClr val="FF0000"/>
                </a:solidFill>
              </a:rPr>
              <a:t>Komple Yeni Yatırım:</a:t>
            </a:r>
          </a:p>
          <a:p>
            <a:r>
              <a:rPr lang="tr-TR" sz="2000" b="1" dirty="0" smtClean="0">
                <a:solidFill>
                  <a:schemeClr val="tx1"/>
                </a:solidFill>
              </a:rPr>
              <a:t>Mal ve Hizmet üretimine yönelik olarak ana makine ve teçhizat ile yardımcı tesisleri içeren, gerektiğinde arazi-arsa ve bina –inşaat harcamalarını da ihtiva eden, yatırımın yapılacağı yerde aynı üretim konusunda mevcut tesisi veya mevcut tesisi ile altyapı bütünlüğü bulunmayan yatırımlardır.</a:t>
            </a:r>
            <a:endParaRPr lang="tr-TR" sz="2000" b="1" dirty="0" smtClean="0">
              <a:solidFill>
                <a:srgbClr val="0070C0"/>
              </a:solidFill>
            </a:endParaRPr>
          </a:p>
          <a:p>
            <a:r>
              <a:rPr lang="tr-TR" sz="2000" b="1" u="sng" dirty="0" smtClean="0">
                <a:solidFill>
                  <a:srgbClr val="FF0000"/>
                </a:solidFill>
              </a:rPr>
              <a:t>Modernizasyon :</a:t>
            </a:r>
            <a:r>
              <a:rPr lang="tr-TR" sz="2000" b="1" dirty="0" smtClean="0">
                <a:solidFill>
                  <a:srgbClr val="00B0F0"/>
                </a:solidFill>
              </a:rPr>
              <a:t>Mevcut tesislerin üretim hatlarında teknik ve/veya ekonomik ömrünü tamamlamış makine ve teçhizata uygun parçaların eklenmesini veya mevcut makine ve teçhizatın yenileri ile değiştirilmesini, tesiste eksik kalmış bölümlerin tamamlanmasını, nihai ürünün doğrudan kalitesinin yükseltilmesini veya modelinin değiştirilmesini içeren yatırımlardır.</a:t>
            </a:r>
          </a:p>
          <a:p>
            <a:r>
              <a:rPr lang="tr-TR" sz="2000" b="1" dirty="0" smtClean="0">
                <a:solidFill>
                  <a:srgbClr val="FF0000"/>
                </a:solidFill>
              </a:rPr>
              <a:t>Tevsi : </a:t>
            </a:r>
            <a:r>
              <a:rPr lang="tr-TR" sz="2000" b="1" dirty="0" smtClean="0">
                <a:solidFill>
                  <a:schemeClr val="tx1"/>
                </a:solidFill>
              </a:rPr>
              <a:t>Mevcut bir yatırıma üretim hattı veya makine ve teçhizat ilavesiyle kapasitenin artırılmasına yönelik olan ve mevcut tesis ile alt yapı müşterekliği oluşturacak bir bütün teşkil eden yatırımlardır.</a:t>
            </a:r>
          </a:p>
          <a:p>
            <a:r>
              <a:rPr lang="tr-TR" sz="2000" b="1" dirty="0" smtClean="0">
                <a:solidFill>
                  <a:srgbClr val="FF0000"/>
                </a:solidFill>
              </a:rPr>
              <a:t>Ürün Çeşitlendirme : </a:t>
            </a:r>
            <a:r>
              <a:rPr lang="tr-TR" sz="2000" b="1" dirty="0" smtClean="0">
                <a:solidFill>
                  <a:srgbClr val="00B0F0"/>
                </a:solidFill>
              </a:rPr>
              <a:t>Mevcut tesisler ile alt yapı müşterekliği olan aynı işletmede mevcut makine ve teçhizata yapılacak ilave yatırımla farklı bir nihai ürün elde edilmesine yönelik yatırımlardır.</a:t>
            </a:r>
          </a:p>
          <a:p>
            <a:r>
              <a:rPr lang="tr-TR" sz="2000" b="1" dirty="0" smtClean="0">
                <a:solidFill>
                  <a:srgbClr val="C00000"/>
                </a:solidFill>
              </a:rPr>
              <a:t>İNDİRİMLİ KURUMLAR VERGİSİ UYGULAMASI YÖNÜNDEN KOMPLE YATIRIM  İLE DİĞER YATIRIM TÜRLERİ AYRI STATÜDE DEĞERLENDİRİLMEKTE VE HESAPLAMA YÖNTEMLERİ FARKLI OLMAKTADIR.</a:t>
            </a:r>
            <a:endParaRPr lang="tr-TR" sz="1600" b="1" dirty="0" smtClean="0">
              <a:solidFill>
                <a:srgbClr val="C00000"/>
              </a:solidFill>
            </a:endParaRPr>
          </a:p>
        </p:txBody>
      </p:sp>
    </p:spTree>
    <p:extLst>
      <p:ext uri="{BB962C8B-B14F-4D97-AF65-F5344CB8AC3E}">
        <p14:creationId xmlns:p14="http://schemas.microsoft.com/office/powerpoint/2010/main" val="8190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5" y="499533"/>
            <a:ext cx="10429876" cy="561824"/>
          </a:xfrm>
          <a:solidFill>
            <a:srgbClr val="FFFF00"/>
          </a:solidFill>
        </p:spPr>
        <p:txBody>
          <a:bodyPr>
            <a:noAutofit/>
          </a:bodyPr>
          <a:lstStyle/>
          <a:p>
            <a:r>
              <a:rPr lang="tr-TR" sz="3600" b="1" dirty="0" smtClean="0">
                <a:solidFill>
                  <a:srgbClr val="FF0000"/>
                </a:solidFill>
              </a:rPr>
              <a:t>Vergi İndirimi Uygulama Esasları</a:t>
            </a:r>
            <a:endParaRPr lang="tr-TR" sz="3600" b="1" dirty="0">
              <a:solidFill>
                <a:srgbClr val="FF0000"/>
              </a:solidFill>
            </a:endParaRPr>
          </a:p>
        </p:txBody>
      </p:sp>
      <p:sp>
        <p:nvSpPr>
          <p:cNvPr id="3" name="İçerik Yer Tutucusu 2"/>
          <p:cNvSpPr>
            <a:spLocks noGrp="1"/>
          </p:cNvSpPr>
          <p:nvPr>
            <p:ph idx="1"/>
          </p:nvPr>
        </p:nvSpPr>
        <p:spPr>
          <a:xfrm>
            <a:off x="657225" y="1061357"/>
            <a:ext cx="11050361" cy="5633357"/>
          </a:xfrm>
        </p:spPr>
        <p:txBody>
          <a:bodyPr>
            <a:normAutofit/>
          </a:bodyPr>
          <a:lstStyle/>
          <a:p>
            <a:pPr marL="0" indent="0" algn="ctr">
              <a:buNone/>
            </a:pPr>
            <a:endParaRPr lang="tr-TR" sz="3200" b="1" dirty="0" smtClean="0">
              <a:solidFill>
                <a:srgbClr val="C00000"/>
              </a:solidFill>
            </a:endParaRPr>
          </a:p>
          <a:p>
            <a:pPr marL="0" indent="0" algn="ctr">
              <a:buNone/>
            </a:pPr>
            <a:r>
              <a:rPr lang="tr-TR" sz="3200" b="1" dirty="0" smtClean="0">
                <a:solidFill>
                  <a:srgbClr val="C00000"/>
                </a:solidFill>
              </a:rPr>
              <a:t>Komple Yeni Yatırımlarda :</a:t>
            </a:r>
          </a:p>
          <a:p>
            <a:pPr marL="0" indent="0" algn="ctr">
              <a:buNone/>
            </a:pPr>
            <a:endParaRPr lang="tr-TR" sz="3200" b="1" dirty="0" smtClean="0">
              <a:solidFill>
                <a:srgbClr val="C00000"/>
              </a:solidFill>
            </a:endParaRPr>
          </a:p>
        </p:txBody>
      </p:sp>
      <p:sp>
        <p:nvSpPr>
          <p:cNvPr id="10" name="Yuvarlatılmış Dikdörtgen 9"/>
          <p:cNvSpPr/>
          <p:nvPr/>
        </p:nvSpPr>
        <p:spPr>
          <a:xfrm>
            <a:off x="771525" y="3020562"/>
            <a:ext cx="4469946" cy="620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t>Yatırım Döneminde</a:t>
            </a:r>
            <a:r>
              <a:rPr lang="tr-TR" sz="3200" dirty="0" smtClean="0"/>
              <a:t>	</a:t>
            </a:r>
            <a:endParaRPr lang="tr-TR" sz="3200" dirty="0"/>
          </a:p>
        </p:txBody>
      </p:sp>
      <p:sp>
        <p:nvSpPr>
          <p:cNvPr id="12" name="Yuvarlatılmış Dikdörtgen 11"/>
          <p:cNvSpPr/>
          <p:nvPr/>
        </p:nvSpPr>
        <p:spPr>
          <a:xfrm>
            <a:off x="771525" y="3921960"/>
            <a:ext cx="4469946" cy="195942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rgbClr val="0070C0"/>
                </a:solidFill>
              </a:rPr>
              <a:t>Yatırım Harcamaları Başlamış Olup Kısmen Tamamlama ve Üretime Başlama Şartı Aranmaksızın</a:t>
            </a:r>
            <a:r>
              <a:rPr lang="tr-TR" sz="3200" dirty="0" smtClean="0">
                <a:solidFill>
                  <a:srgbClr val="0070C0"/>
                </a:solidFill>
              </a:rPr>
              <a:t>	</a:t>
            </a:r>
            <a:endParaRPr lang="tr-TR" sz="3200" dirty="0">
              <a:solidFill>
                <a:srgbClr val="0070C0"/>
              </a:solidFill>
            </a:endParaRPr>
          </a:p>
        </p:txBody>
      </p:sp>
      <p:sp>
        <p:nvSpPr>
          <p:cNvPr id="13" name="Yuvarlatılmış Dikdörtgen 12"/>
          <p:cNvSpPr/>
          <p:nvPr/>
        </p:nvSpPr>
        <p:spPr>
          <a:xfrm>
            <a:off x="6348077" y="3878035"/>
            <a:ext cx="4469946" cy="8409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chemeClr val="tx1"/>
                </a:solidFill>
              </a:rPr>
              <a:t>Diğer ( Tüm ) Kazançlara Uygulanır.</a:t>
            </a:r>
            <a:r>
              <a:rPr lang="tr-TR" sz="3200" dirty="0" smtClean="0">
                <a:solidFill>
                  <a:schemeClr val="tx1"/>
                </a:solidFill>
              </a:rPr>
              <a:t>	</a:t>
            </a:r>
            <a:endParaRPr lang="tr-TR" sz="3200" dirty="0">
              <a:solidFill>
                <a:schemeClr val="tx1"/>
              </a:solidFill>
            </a:endParaRPr>
          </a:p>
        </p:txBody>
      </p:sp>
      <p:sp>
        <p:nvSpPr>
          <p:cNvPr id="4" name="Sağ Ayraç 3"/>
          <p:cNvSpPr/>
          <p:nvPr/>
        </p:nvSpPr>
        <p:spPr>
          <a:xfrm>
            <a:off x="5499279" y="3020562"/>
            <a:ext cx="476518" cy="286082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947831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5" y="499533"/>
            <a:ext cx="10429876" cy="561824"/>
          </a:xfrm>
          <a:solidFill>
            <a:srgbClr val="FFFF00"/>
          </a:solidFill>
        </p:spPr>
        <p:txBody>
          <a:bodyPr>
            <a:noAutofit/>
          </a:bodyPr>
          <a:lstStyle/>
          <a:p>
            <a:r>
              <a:rPr lang="tr-TR" sz="3600" b="1" dirty="0">
                <a:solidFill>
                  <a:srgbClr val="FF0000"/>
                </a:solidFill>
              </a:rPr>
              <a:t>Vergi İndirimi Uygulama Esasları</a:t>
            </a:r>
          </a:p>
        </p:txBody>
      </p:sp>
      <p:sp>
        <p:nvSpPr>
          <p:cNvPr id="3" name="İçerik Yer Tutucusu 2"/>
          <p:cNvSpPr>
            <a:spLocks noGrp="1"/>
          </p:cNvSpPr>
          <p:nvPr>
            <p:ph idx="1"/>
          </p:nvPr>
        </p:nvSpPr>
        <p:spPr>
          <a:xfrm>
            <a:off x="657225" y="1061357"/>
            <a:ext cx="11050361" cy="5633357"/>
          </a:xfrm>
        </p:spPr>
        <p:txBody>
          <a:bodyPr>
            <a:normAutofit/>
          </a:bodyPr>
          <a:lstStyle/>
          <a:p>
            <a:pPr marL="0" indent="0" algn="ctr">
              <a:buNone/>
            </a:pPr>
            <a:endParaRPr lang="tr-TR" sz="3200" b="1" dirty="0" smtClean="0">
              <a:solidFill>
                <a:srgbClr val="C00000"/>
              </a:solidFill>
            </a:endParaRPr>
          </a:p>
          <a:p>
            <a:pPr marL="0" indent="0" algn="ctr">
              <a:buNone/>
            </a:pPr>
            <a:r>
              <a:rPr lang="tr-TR" sz="3200" b="1" dirty="0" smtClean="0">
                <a:solidFill>
                  <a:srgbClr val="C00000"/>
                </a:solidFill>
              </a:rPr>
              <a:t>Komple </a:t>
            </a:r>
            <a:r>
              <a:rPr lang="tr-TR" sz="3200" b="1" dirty="0">
                <a:solidFill>
                  <a:srgbClr val="C00000"/>
                </a:solidFill>
              </a:rPr>
              <a:t>Yeni Yatırımlarda :</a:t>
            </a:r>
          </a:p>
          <a:p>
            <a:pPr marL="0" indent="0" algn="ctr">
              <a:buNone/>
            </a:pPr>
            <a:endParaRPr lang="tr-TR" sz="3200" b="1" dirty="0" smtClean="0">
              <a:solidFill>
                <a:srgbClr val="C00000"/>
              </a:solidFill>
            </a:endParaRPr>
          </a:p>
          <a:p>
            <a:pPr marL="0" indent="0" algn="ctr">
              <a:buNone/>
            </a:pPr>
            <a:endParaRPr lang="tr-TR" sz="3200" b="1" dirty="0" smtClean="0">
              <a:solidFill>
                <a:srgbClr val="C00000"/>
              </a:solidFill>
            </a:endParaRPr>
          </a:p>
        </p:txBody>
      </p:sp>
      <p:sp>
        <p:nvSpPr>
          <p:cNvPr id="11" name="Yuvarlatılmış Dikdörtgen 10"/>
          <p:cNvSpPr/>
          <p:nvPr/>
        </p:nvSpPr>
        <p:spPr>
          <a:xfrm>
            <a:off x="967467" y="2628901"/>
            <a:ext cx="4904696" cy="620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t>Yatırım Tamamlandıktan Sonra</a:t>
            </a:r>
            <a:endParaRPr lang="tr-TR" sz="2800" dirty="0"/>
          </a:p>
        </p:txBody>
      </p:sp>
      <p:sp>
        <p:nvSpPr>
          <p:cNvPr id="14" name="Yuvarlatılmış Dikdörtgen 13"/>
          <p:cNvSpPr/>
          <p:nvPr/>
        </p:nvSpPr>
        <p:spPr>
          <a:xfrm>
            <a:off x="967467" y="3594816"/>
            <a:ext cx="4904696" cy="195942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rgbClr val="0070C0"/>
                </a:solidFill>
              </a:rPr>
              <a:t>Yatırım Harcamaları Tamamlanmış Tamamlama Vizesi Başvurusu Yapılmış </a:t>
            </a:r>
            <a:endParaRPr lang="tr-TR" sz="3200" dirty="0">
              <a:solidFill>
                <a:srgbClr val="0070C0"/>
              </a:solidFill>
            </a:endParaRPr>
          </a:p>
        </p:txBody>
      </p:sp>
      <p:sp>
        <p:nvSpPr>
          <p:cNvPr id="15" name="Yuvarlatılmış Dikdörtgen 14"/>
          <p:cNvSpPr/>
          <p:nvPr/>
        </p:nvSpPr>
        <p:spPr>
          <a:xfrm>
            <a:off x="6439982" y="3343331"/>
            <a:ext cx="4904696" cy="8409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chemeClr val="tx1"/>
                </a:solidFill>
              </a:rPr>
              <a:t>Yatırımdan Elde Edilen Kazançlara Uygulanır.</a:t>
            </a:r>
            <a:r>
              <a:rPr lang="tr-TR" sz="3200" dirty="0" smtClean="0">
                <a:solidFill>
                  <a:schemeClr val="tx1"/>
                </a:solidFill>
              </a:rPr>
              <a:t>	</a:t>
            </a:r>
            <a:endParaRPr lang="tr-TR" sz="3200" dirty="0">
              <a:solidFill>
                <a:schemeClr val="tx1"/>
              </a:solidFill>
            </a:endParaRPr>
          </a:p>
        </p:txBody>
      </p:sp>
      <p:sp>
        <p:nvSpPr>
          <p:cNvPr id="16" name="Yuvarlatılmış Dikdörtgen 15"/>
          <p:cNvSpPr/>
          <p:nvPr/>
        </p:nvSpPr>
        <p:spPr>
          <a:xfrm>
            <a:off x="6439982" y="5129241"/>
            <a:ext cx="2145166" cy="620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rPr>
              <a:t>Doğrudan Tespit Yöntemi</a:t>
            </a:r>
            <a:endParaRPr lang="tr-TR" sz="3200" dirty="0">
              <a:solidFill>
                <a:schemeClr val="tx1"/>
              </a:solidFill>
            </a:endParaRPr>
          </a:p>
        </p:txBody>
      </p:sp>
      <p:sp>
        <p:nvSpPr>
          <p:cNvPr id="17" name="Yuvarlatılmış Dikdörtgen 16"/>
          <p:cNvSpPr/>
          <p:nvPr/>
        </p:nvSpPr>
        <p:spPr>
          <a:xfrm>
            <a:off x="9058677" y="5129241"/>
            <a:ext cx="2286001" cy="620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rPr>
              <a:t>Duran Varlık Oranlaması Yöntemi</a:t>
            </a:r>
            <a:endParaRPr lang="tr-TR" sz="3200" dirty="0">
              <a:solidFill>
                <a:schemeClr val="tx1"/>
              </a:solidFill>
            </a:endParaRPr>
          </a:p>
        </p:txBody>
      </p:sp>
      <p:cxnSp>
        <p:nvCxnSpPr>
          <p:cNvPr id="5" name="Düz Ok Bağlayıcısı 4"/>
          <p:cNvCxnSpPr/>
          <p:nvPr/>
        </p:nvCxnSpPr>
        <p:spPr>
          <a:xfrm flipH="1">
            <a:off x="7173532" y="4346504"/>
            <a:ext cx="669702" cy="6762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9659155" y="4318619"/>
            <a:ext cx="542522" cy="678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2179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5" y="499533"/>
            <a:ext cx="10429876" cy="561824"/>
          </a:xfrm>
          <a:solidFill>
            <a:srgbClr val="FFFF00"/>
          </a:solidFill>
        </p:spPr>
        <p:txBody>
          <a:bodyPr>
            <a:noAutofit/>
          </a:bodyPr>
          <a:lstStyle/>
          <a:p>
            <a:r>
              <a:rPr lang="tr-TR" sz="3600" b="1" dirty="0">
                <a:solidFill>
                  <a:srgbClr val="FF0000"/>
                </a:solidFill>
              </a:rPr>
              <a:t>Vergi İndirimi Uygulama Esasları</a:t>
            </a:r>
          </a:p>
        </p:txBody>
      </p:sp>
      <p:sp>
        <p:nvSpPr>
          <p:cNvPr id="3" name="İçerik Yer Tutucusu 2"/>
          <p:cNvSpPr>
            <a:spLocks noGrp="1"/>
          </p:cNvSpPr>
          <p:nvPr>
            <p:ph idx="1"/>
          </p:nvPr>
        </p:nvSpPr>
        <p:spPr>
          <a:xfrm>
            <a:off x="657225" y="1061357"/>
            <a:ext cx="11050361" cy="5633357"/>
          </a:xfrm>
        </p:spPr>
        <p:txBody>
          <a:bodyPr>
            <a:normAutofit/>
          </a:bodyPr>
          <a:lstStyle/>
          <a:p>
            <a:pPr marL="0" indent="0" algn="ctr">
              <a:buNone/>
            </a:pPr>
            <a:endParaRPr lang="tr-TR" sz="3200" b="1" dirty="0" smtClean="0">
              <a:solidFill>
                <a:srgbClr val="FF0000"/>
              </a:solidFill>
            </a:endParaRPr>
          </a:p>
          <a:p>
            <a:pPr marL="0" indent="0" algn="ctr">
              <a:buNone/>
            </a:pPr>
            <a:r>
              <a:rPr lang="tr-TR" sz="3200" b="1" dirty="0" smtClean="0">
                <a:solidFill>
                  <a:srgbClr val="C00000"/>
                </a:solidFill>
              </a:rPr>
              <a:t>Tevsi, Modernizasyon, Ürün Geliştirme Yatırımlarında :</a:t>
            </a:r>
          </a:p>
          <a:p>
            <a:pPr marL="0" indent="0" algn="ctr">
              <a:buNone/>
            </a:pPr>
            <a:endParaRPr lang="tr-TR" sz="3200" b="1" dirty="0" smtClean="0">
              <a:solidFill>
                <a:srgbClr val="C00000"/>
              </a:solidFill>
            </a:endParaRPr>
          </a:p>
        </p:txBody>
      </p:sp>
      <p:sp>
        <p:nvSpPr>
          <p:cNvPr id="10" name="Yuvarlatılmış Dikdörtgen 9"/>
          <p:cNvSpPr/>
          <p:nvPr/>
        </p:nvSpPr>
        <p:spPr>
          <a:xfrm>
            <a:off x="1029721" y="3280046"/>
            <a:ext cx="4469946" cy="620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t>Yatırım Döneminde</a:t>
            </a:r>
            <a:r>
              <a:rPr lang="tr-TR" sz="3200" dirty="0" smtClean="0"/>
              <a:t>	</a:t>
            </a:r>
            <a:endParaRPr lang="tr-TR" sz="3200" dirty="0"/>
          </a:p>
        </p:txBody>
      </p:sp>
      <p:sp>
        <p:nvSpPr>
          <p:cNvPr id="12" name="Yuvarlatılmış Dikdörtgen 11"/>
          <p:cNvSpPr/>
          <p:nvPr/>
        </p:nvSpPr>
        <p:spPr>
          <a:xfrm>
            <a:off x="1029721" y="4181444"/>
            <a:ext cx="4469946" cy="195942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rgbClr val="0070C0"/>
                </a:solidFill>
              </a:rPr>
              <a:t>Yatırım Harcamaları Başlamış Olup Kısmen Tamamlama ve Üretime Başlama Şartı Aranmaksızın</a:t>
            </a:r>
            <a:r>
              <a:rPr lang="tr-TR" sz="3200" dirty="0" smtClean="0">
                <a:solidFill>
                  <a:srgbClr val="0070C0"/>
                </a:solidFill>
              </a:rPr>
              <a:t>	</a:t>
            </a:r>
            <a:endParaRPr lang="tr-TR" sz="3200" dirty="0">
              <a:solidFill>
                <a:srgbClr val="0070C0"/>
              </a:solidFill>
            </a:endParaRPr>
          </a:p>
        </p:txBody>
      </p:sp>
      <p:sp>
        <p:nvSpPr>
          <p:cNvPr id="13" name="Yuvarlatılmış Dikdörtgen 12"/>
          <p:cNvSpPr/>
          <p:nvPr/>
        </p:nvSpPr>
        <p:spPr>
          <a:xfrm>
            <a:off x="6617155" y="4181444"/>
            <a:ext cx="4469946" cy="8409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chemeClr val="tx1"/>
                </a:solidFill>
              </a:rPr>
              <a:t>Diğer ( Tüm ) Kazançlara Uygulanır.</a:t>
            </a:r>
            <a:r>
              <a:rPr lang="tr-TR" sz="3200" dirty="0" smtClean="0">
                <a:solidFill>
                  <a:schemeClr val="tx1"/>
                </a:solidFill>
              </a:rPr>
              <a:t>	</a:t>
            </a:r>
            <a:endParaRPr lang="tr-TR" sz="3200" dirty="0">
              <a:solidFill>
                <a:schemeClr val="tx1"/>
              </a:solidFill>
            </a:endParaRPr>
          </a:p>
        </p:txBody>
      </p:sp>
      <p:sp>
        <p:nvSpPr>
          <p:cNvPr id="4" name="Sağ Ayraç 3"/>
          <p:cNvSpPr/>
          <p:nvPr/>
        </p:nvSpPr>
        <p:spPr>
          <a:xfrm>
            <a:off x="5872163" y="3280046"/>
            <a:ext cx="496490" cy="286082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4103092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5" y="499533"/>
            <a:ext cx="10429876" cy="561824"/>
          </a:xfrm>
          <a:solidFill>
            <a:srgbClr val="FFFF00"/>
          </a:solidFill>
        </p:spPr>
        <p:txBody>
          <a:bodyPr>
            <a:noAutofit/>
          </a:bodyPr>
          <a:lstStyle/>
          <a:p>
            <a:r>
              <a:rPr lang="tr-TR" sz="3600" b="1" dirty="0">
                <a:solidFill>
                  <a:srgbClr val="FF0000"/>
                </a:solidFill>
              </a:rPr>
              <a:t>Vergi İndirimi Uygulama Esasları</a:t>
            </a:r>
          </a:p>
        </p:txBody>
      </p:sp>
      <p:sp>
        <p:nvSpPr>
          <p:cNvPr id="3" name="İçerik Yer Tutucusu 2"/>
          <p:cNvSpPr>
            <a:spLocks noGrp="1"/>
          </p:cNvSpPr>
          <p:nvPr>
            <p:ph idx="1"/>
          </p:nvPr>
        </p:nvSpPr>
        <p:spPr>
          <a:xfrm>
            <a:off x="667028" y="1084815"/>
            <a:ext cx="11050361" cy="5633357"/>
          </a:xfrm>
        </p:spPr>
        <p:txBody>
          <a:bodyPr>
            <a:normAutofit/>
          </a:bodyPr>
          <a:lstStyle/>
          <a:p>
            <a:pPr marL="0" indent="0" algn="ctr">
              <a:buNone/>
            </a:pPr>
            <a:endParaRPr lang="tr-TR" sz="3200" b="1" dirty="0" smtClean="0">
              <a:solidFill>
                <a:srgbClr val="C00000"/>
              </a:solidFill>
            </a:endParaRPr>
          </a:p>
          <a:p>
            <a:pPr marL="0" indent="0" algn="ctr">
              <a:buNone/>
            </a:pPr>
            <a:r>
              <a:rPr lang="tr-TR" sz="3200" b="1" dirty="0" smtClean="0">
                <a:solidFill>
                  <a:srgbClr val="C00000"/>
                </a:solidFill>
              </a:rPr>
              <a:t>Tevsi, Modernizasyon, Ürün Geliştirme Yatırımlarında :</a:t>
            </a:r>
          </a:p>
          <a:p>
            <a:pPr marL="0" indent="0" algn="ctr">
              <a:buNone/>
            </a:pPr>
            <a:endParaRPr lang="tr-TR" sz="3200" b="1" dirty="0" smtClean="0">
              <a:solidFill>
                <a:srgbClr val="C00000"/>
              </a:solidFill>
            </a:endParaRPr>
          </a:p>
        </p:txBody>
      </p:sp>
      <p:sp>
        <p:nvSpPr>
          <p:cNvPr id="11" name="Yuvarlatılmış Dikdörtgen 10"/>
          <p:cNvSpPr/>
          <p:nvPr/>
        </p:nvSpPr>
        <p:spPr>
          <a:xfrm>
            <a:off x="554338" y="2722788"/>
            <a:ext cx="4904696" cy="620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t>Yatırım Tamamlandıktan Sonra</a:t>
            </a:r>
            <a:endParaRPr lang="tr-TR" sz="2800" dirty="0"/>
          </a:p>
        </p:txBody>
      </p:sp>
      <p:sp>
        <p:nvSpPr>
          <p:cNvPr id="14" name="Yuvarlatılmış Dikdörtgen 13"/>
          <p:cNvSpPr/>
          <p:nvPr/>
        </p:nvSpPr>
        <p:spPr>
          <a:xfrm>
            <a:off x="533410" y="3878035"/>
            <a:ext cx="4904696" cy="195942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rgbClr val="0070C0"/>
                </a:solidFill>
              </a:rPr>
              <a:t>Yatırım Harcamaları Tamamlanmış Tamamlama Vizesi Başvurusu Yapılmış </a:t>
            </a:r>
            <a:endParaRPr lang="tr-TR" sz="3200" dirty="0">
              <a:solidFill>
                <a:srgbClr val="0070C0"/>
              </a:solidFill>
            </a:endParaRPr>
          </a:p>
        </p:txBody>
      </p:sp>
      <p:sp>
        <p:nvSpPr>
          <p:cNvPr id="15" name="Yuvarlatılmış Dikdörtgen 14"/>
          <p:cNvSpPr/>
          <p:nvPr/>
        </p:nvSpPr>
        <p:spPr>
          <a:xfrm>
            <a:off x="6192209" y="3052407"/>
            <a:ext cx="4904696" cy="8409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chemeClr val="tx1"/>
                </a:solidFill>
              </a:rPr>
              <a:t>Yatırımdan Elde Edilen Kazançlara Uygulanır.</a:t>
            </a:r>
            <a:r>
              <a:rPr lang="tr-TR" sz="3200" dirty="0" smtClean="0">
                <a:solidFill>
                  <a:schemeClr val="tx1"/>
                </a:solidFill>
              </a:rPr>
              <a:t>	</a:t>
            </a:r>
            <a:endParaRPr lang="tr-TR" sz="3200" dirty="0">
              <a:solidFill>
                <a:schemeClr val="tx1"/>
              </a:solidFill>
            </a:endParaRPr>
          </a:p>
        </p:txBody>
      </p:sp>
      <p:sp>
        <p:nvSpPr>
          <p:cNvPr id="16" name="Yuvarlatılmış Dikdörtgen 15"/>
          <p:cNvSpPr/>
          <p:nvPr/>
        </p:nvSpPr>
        <p:spPr>
          <a:xfrm>
            <a:off x="6120498" y="5033684"/>
            <a:ext cx="2145166" cy="620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rPr>
              <a:t>Doğrudan Tespit Yöntemi</a:t>
            </a:r>
            <a:endParaRPr lang="tr-TR" sz="3200" dirty="0">
              <a:solidFill>
                <a:schemeClr val="tx1"/>
              </a:solidFill>
            </a:endParaRPr>
          </a:p>
        </p:txBody>
      </p:sp>
      <p:sp>
        <p:nvSpPr>
          <p:cNvPr id="17" name="Yuvarlatılmış Dikdörtgen 16"/>
          <p:cNvSpPr/>
          <p:nvPr/>
        </p:nvSpPr>
        <p:spPr>
          <a:xfrm>
            <a:off x="8739193" y="5033684"/>
            <a:ext cx="2286001" cy="620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rPr>
              <a:t>Duran Varlık Oranlaması Yöntemi</a:t>
            </a:r>
            <a:endParaRPr lang="tr-TR" sz="3200" dirty="0">
              <a:solidFill>
                <a:schemeClr val="tx1"/>
              </a:solidFill>
            </a:endParaRPr>
          </a:p>
        </p:txBody>
      </p:sp>
      <p:cxnSp>
        <p:nvCxnSpPr>
          <p:cNvPr id="5" name="Düz Ok Bağlayıcısı 4"/>
          <p:cNvCxnSpPr/>
          <p:nvPr/>
        </p:nvCxnSpPr>
        <p:spPr>
          <a:xfrm flipH="1">
            <a:off x="7289442" y="3993140"/>
            <a:ext cx="1146221" cy="864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8739193" y="3993140"/>
            <a:ext cx="1143000" cy="864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Sağ Ayraç 8"/>
          <p:cNvSpPr/>
          <p:nvPr/>
        </p:nvSpPr>
        <p:spPr>
          <a:xfrm>
            <a:off x="5731099" y="2722788"/>
            <a:ext cx="389399" cy="311467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2872385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820511"/>
            <a:ext cx="10429876" cy="561824"/>
          </a:xfrm>
        </p:spPr>
        <p:txBody>
          <a:bodyPr>
            <a:noAutofit/>
          </a:bodyPr>
          <a:lstStyle/>
          <a:p>
            <a:pPr algn="ctr"/>
            <a:r>
              <a:rPr lang="tr-TR" sz="3600" b="1" dirty="0" smtClean="0">
                <a:solidFill>
                  <a:srgbClr val="FF0000"/>
                </a:solidFill>
              </a:rPr>
              <a:t>Yararlanılacak Katkı Tutarının Tespiti</a:t>
            </a:r>
            <a:endParaRPr lang="tr-TR" sz="3600" b="1" dirty="0">
              <a:solidFill>
                <a:srgbClr val="FF0000"/>
              </a:solidFill>
            </a:endParaRPr>
          </a:p>
        </p:txBody>
      </p:sp>
      <p:sp>
        <p:nvSpPr>
          <p:cNvPr id="3" name="İçerik Yer Tutucusu 2"/>
          <p:cNvSpPr>
            <a:spLocks noGrp="1"/>
          </p:cNvSpPr>
          <p:nvPr>
            <p:ph idx="1"/>
          </p:nvPr>
        </p:nvSpPr>
        <p:spPr>
          <a:xfrm>
            <a:off x="346982" y="1061357"/>
            <a:ext cx="11050361" cy="5633357"/>
          </a:xfrm>
        </p:spPr>
        <p:txBody>
          <a:bodyPr>
            <a:normAutofit/>
          </a:bodyPr>
          <a:lstStyle/>
          <a:p>
            <a:pPr marL="0" indent="0" algn="ctr">
              <a:buNone/>
            </a:pPr>
            <a:endParaRPr lang="tr-TR" sz="3200" b="1" dirty="0">
              <a:solidFill>
                <a:srgbClr val="C00000"/>
              </a:solidFill>
            </a:endParaRPr>
          </a:p>
          <a:p>
            <a:pPr marL="0" indent="0" algn="ctr">
              <a:buNone/>
            </a:pPr>
            <a:endParaRPr lang="tr-TR" sz="3200" b="1" dirty="0" smtClean="0">
              <a:solidFill>
                <a:srgbClr val="C00000"/>
              </a:solidFill>
            </a:endParaRPr>
          </a:p>
          <a:p>
            <a:pPr marL="0" indent="0" algn="ctr">
              <a:buNone/>
            </a:pPr>
            <a:endParaRPr lang="tr-TR" sz="3200" b="1" dirty="0">
              <a:solidFill>
                <a:srgbClr val="C00000"/>
              </a:solidFill>
            </a:endParaRPr>
          </a:p>
          <a:p>
            <a:pPr marL="0" indent="0" algn="ctr">
              <a:buNone/>
            </a:pPr>
            <a:endParaRPr lang="tr-TR" sz="3200" b="1" dirty="0" smtClean="0">
              <a:solidFill>
                <a:srgbClr val="C00000"/>
              </a:solidFill>
            </a:endParaRPr>
          </a:p>
          <a:p>
            <a:pPr marL="0" indent="0" algn="ctr">
              <a:buNone/>
            </a:pPr>
            <a:endParaRPr lang="tr-TR" sz="3200" b="1" dirty="0">
              <a:solidFill>
                <a:srgbClr val="C00000"/>
              </a:solidFill>
            </a:endParaRPr>
          </a:p>
          <a:p>
            <a:pPr marL="0" indent="0" algn="ctr">
              <a:buNone/>
            </a:pPr>
            <a:endParaRPr lang="tr-TR" sz="3200" b="1" dirty="0" smtClean="0">
              <a:solidFill>
                <a:srgbClr val="C00000"/>
              </a:solidFill>
            </a:endParaRPr>
          </a:p>
          <a:p>
            <a:pPr marL="0" indent="0" algn="ctr">
              <a:buNone/>
            </a:pPr>
            <a:endParaRPr lang="tr-TR" sz="3200" b="1" dirty="0">
              <a:solidFill>
                <a:srgbClr val="C00000"/>
              </a:solidFill>
            </a:endParaRPr>
          </a:p>
          <a:p>
            <a:pPr marL="0" indent="0" algn="ctr">
              <a:buNone/>
            </a:pPr>
            <a:r>
              <a:rPr lang="tr-TR" sz="3200" b="1" dirty="0" smtClean="0">
                <a:solidFill>
                  <a:srgbClr val="C00000"/>
                </a:solidFill>
              </a:rPr>
              <a:t>Diğer kazançlara indirimli kurumlar vergisi uygulamasından yararlanır.</a:t>
            </a:r>
          </a:p>
        </p:txBody>
      </p:sp>
      <p:sp>
        <p:nvSpPr>
          <p:cNvPr id="10" name="Yuvarlatılmış Dikdörtgen 9"/>
          <p:cNvSpPr/>
          <p:nvPr/>
        </p:nvSpPr>
        <p:spPr>
          <a:xfrm>
            <a:off x="3395456" y="1623181"/>
            <a:ext cx="4469946" cy="620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chemeClr val="tx1"/>
                </a:solidFill>
              </a:rPr>
              <a:t>Yatırım Döneminde</a:t>
            </a:r>
            <a:r>
              <a:rPr lang="tr-TR" sz="3200" dirty="0" smtClean="0">
                <a:solidFill>
                  <a:schemeClr val="tx1"/>
                </a:solidFill>
              </a:rPr>
              <a:t>	</a:t>
            </a:r>
            <a:endParaRPr lang="tr-TR" sz="3200" dirty="0">
              <a:solidFill>
                <a:schemeClr val="tx1"/>
              </a:solidFill>
            </a:endParaRPr>
          </a:p>
        </p:txBody>
      </p:sp>
      <p:sp>
        <p:nvSpPr>
          <p:cNvPr id="12" name="Yuvarlatılmış Dikdörtgen 11"/>
          <p:cNvSpPr/>
          <p:nvPr/>
        </p:nvSpPr>
        <p:spPr>
          <a:xfrm>
            <a:off x="3395456" y="2509762"/>
            <a:ext cx="4469946" cy="104844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rPr>
              <a:t>TOPLAM YATIRIMA KATKI TUTARININ</a:t>
            </a:r>
            <a:endParaRPr lang="tr-TR" sz="3200" b="1" dirty="0">
              <a:solidFill>
                <a:schemeClr val="tx1"/>
              </a:solidFill>
            </a:endParaRPr>
          </a:p>
        </p:txBody>
      </p:sp>
      <p:sp>
        <p:nvSpPr>
          <p:cNvPr id="13" name="Yuvarlatılmış Dikdörtgen 12"/>
          <p:cNvSpPr/>
          <p:nvPr/>
        </p:nvSpPr>
        <p:spPr>
          <a:xfrm>
            <a:off x="831160" y="3878035"/>
            <a:ext cx="4469946" cy="8409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chemeClr val="tx1"/>
                </a:solidFill>
              </a:rPr>
              <a:t>BKK KARARI İLE Belirlenen Oranı Geçmemek</a:t>
            </a:r>
            <a:endParaRPr lang="tr-TR" sz="3200" dirty="0">
              <a:solidFill>
                <a:schemeClr val="tx1"/>
              </a:solidFill>
            </a:endParaRPr>
          </a:p>
        </p:txBody>
      </p:sp>
      <p:sp>
        <p:nvSpPr>
          <p:cNvPr id="18" name="Yuvarlatılmış Dikdörtgen 17"/>
          <p:cNvSpPr/>
          <p:nvPr/>
        </p:nvSpPr>
        <p:spPr>
          <a:xfrm>
            <a:off x="5630429" y="3865077"/>
            <a:ext cx="4469946" cy="8409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chemeClr val="tx1"/>
                </a:solidFill>
              </a:rPr>
              <a:t>Gerçekleşen Yatırım Harcaması Tutarını Aşmamak</a:t>
            </a:r>
            <a:endParaRPr lang="tr-TR" sz="3200" dirty="0">
              <a:solidFill>
                <a:schemeClr val="tx1"/>
              </a:solidFill>
            </a:endParaRPr>
          </a:p>
        </p:txBody>
      </p:sp>
      <p:sp>
        <p:nvSpPr>
          <p:cNvPr id="8" name="Unvan 1"/>
          <p:cNvSpPr txBox="1">
            <a:spLocks/>
          </p:cNvSpPr>
          <p:nvPr/>
        </p:nvSpPr>
        <p:spPr>
          <a:xfrm>
            <a:off x="812346" y="0"/>
            <a:ext cx="10429876" cy="561824"/>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600" b="1" smtClean="0">
                <a:solidFill>
                  <a:srgbClr val="FF0000"/>
                </a:solidFill>
              </a:rPr>
              <a:t>Vergi İndirimi Uygulama Esasları</a:t>
            </a:r>
            <a:endParaRPr lang="tr-TR" sz="3600" b="1" dirty="0">
              <a:solidFill>
                <a:srgbClr val="FF0000"/>
              </a:solidFill>
            </a:endParaRPr>
          </a:p>
        </p:txBody>
      </p:sp>
    </p:spTree>
    <p:extLst>
      <p:ext uri="{BB962C8B-B14F-4D97-AF65-F5344CB8AC3E}">
        <p14:creationId xmlns:p14="http://schemas.microsoft.com/office/powerpoint/2010/main" val="234029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5" y="1156355"/>
            <a:ext cx="10429876" cy="561824"/>
          </a:xfrm>
        </p:spPr>
        <p:txBody>
          <a:bodyPr>
            <a:noAutofit/>
          </a:bodyPr>
          <a:lstStyle/>
          <a:p>
            <a:r>
              <a:rPr lang="tr-TR" sz="2800" b="1" dirty="0" smtClean="0">
                <a:solidFill>
                  <a:srgbClr val="FF0000"/>
                </a:solidFill>
              </a:rPr>
              <a:t>UYGULAMA İÇİN GEREKLİ VERİLER NELERDİR.</a:t>
            </a:r>
            <a:endParaRPr lang="tr-TR" sz="2800" b="1" dirty="0">
              <a:solidFill>
                <a:srgbClr val="FF0000"/>
              </a:solidFill>
            </a:endParaRPr>
          </a:p>
        </p:txBody>
      </p:sp>
      <p:sp>
        <p:nvSpPr>
          <p:cNvPr id="3" name="İçerik Yer Tutucusu 2"/>
          <p:cNvSpPr>
            <a:spLocks noGrp="1"/>
          </p:cNvSpPr>
          <p:nvPr>
            <p:ph idx="1"/>
          </p:nvPr>
        </p:nvSpPr>
        <p:spPr>
          <a:xfrm>
            <a:off x="657225" y="1841679"/>
            <a:ext cx="11050361" cy="4853035"/>
          </a:xfrm>
        </p:spPr>
        <p:txBody>
          <a:bodyPr>
            <a:normAutofit/>
          </a:bodyPr>
          <a:lstStyle/>
          <a:p>
            <a:r>
              <a:rPr lang="tr-TR" sz="3200" b="1" dirty="0" smtClean="0">
                <a:solidFill>
                  <a:srgbClr val="0070C0"/>
                </a:solidFill>
              </a:rPr>
              <a:t>1.	Yatırım Cinsi  </a:t>
            </a:r>
            <a:r>
              <a:rPr lang="tr-TR" sz="2200" b="1" dirty="0" smtClean="0">
                <a:solidFill>
                  <a:srgbClr val="0070C0"/>
                </a:solidFill>
              </a:rPr>
              <a:t>( Komple Yeni Yatırım , Tevsi, Modernizasyon, Ürün Çeşitlendirme )</a:t>
            </a:r>
          </a:p>
          <a:p>
            <a:r>
              <a:rPr lang="tr-TR" sz="3200" b="1" dirty="0">
                <a:solidFill>
                  <a:srgbClr val="C00000"/>
                </a:solidFill>
              </a:rPr>
              <a:t>2.	</a:t>
            </a:r>
            <a:r>
              <a:rPr lang="tr-TR" sz="3200" b="1" dirty="0" smtClean="0">
                <a:solidFill>
                  <a:srgbClr val="C00000"/>
                </a:solidFill>
              </a:rPr>
              <a:t>Yatırım Yeri	   ( Bölge,  OSB İçi , OSB Dışı)</a:t>
            </a:r>
          </a:p>
          <a:p>
            <a:r>
              <a:rPr lang="tr-TR" sz="3200" b="1" dirty="0" smtClean="0">
                <a:solidFill>
                  <a:srgbClr val="0070C0"/>
                </a:solidFill>
              </a:rPr>
              <a:t>3.	Yatırım Teşvik Belgesi Müracaat Tarihi</a:t>
            </a:r>
          </a:p>
          <a:p>
            <a:r>
              <a:rPr lang="tr-TR" sz="3200" b="1" dirty="0" smtClean="0">
                <a:solidFill>
                  <a:srgbClr val="C00000"/>
                </a:solidFill>
              </a:rPr>
              <a:t>4.	Toplam Yatırım Tutarı</a:t>
            </a:r>
          </a:p>
          <a:p>
            <a:r>
              <a:rPr lang="tr-TR" sz="3200" b="1" dirty="0" smtClean="0">
                <a:solidFill>
                  <a:srgbClr val="0070C0"/>
                </a:solidFill>
              </a:rPr>
              <a:t>5.	Yatırıma Katkı Oranı</a:t>
            </a:r>
          </a:p>
          <a:p>
            <a:r>
              <a:rPr lang="tr-TR" sz="3200" b="1" dirty="0" smtClean="0">
                <a:solidFill>
                  <a:srgbClr val="C00000"/>
                </a:solidFill>
              </a:rPr>
              <a:t>5.	Vergi İndirim Oranı , İndirimli Vergi Oranı</a:t>
            </a:r>
          </a:p>
          <a:p>
            <a:r>
              <a:rPr lang="tr-TR" sz="3200" b="1" dirty="0" smtClean="0">
                <a:solidFill>
                  <a:srgbClr val="0070C0"/>
                </a:solidFill>
              </a:rPr>
              <a:t>6.	Diğer Kazançlarda Uygulama Mahsup Oranı BKK ile Belirlenen</a:t>
            </a:r>
          </a:p>
        </p:txBody>
      </p:sp>
      <p:sp>
        <p:nvSpPr>
          <p:cNvPr id="4" name="Unvan 1"/>
          <p:cNvSpPr txBox="1">
            <a:spLocks/>
          </p:cNvSpPr>
          <p:nvPr/>
        </p:nvSpPr>
        <p:spPr>
          <a:xfrm>
            <a:off x="657225" y="499533"/>
            <a:ext cx="10429876" cy="561824"/>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600" b="1" smtClean="0">
                <a:solidFill>
                  <a:srgbClr val="FF0000"/>
                </a:solidFill>
              </a:rPr>
              <a:t>Vergi İndirimi Uygulama Esasları</a:t>
            </a:r>
            <a:endParaRPr lang="tr-TR" sz="3600" b="1" dirty="0">
              <a:solidFill>
                <a:srgbClr val="FF0000"/>
              </a:solidFill>
            </a:endParaRPr>
          </a:p>
        </p:txBody>
      </p:sp>
    </p:spTree>
    <p:extLst>
      <p:ext uri="{BB962C8B-B14F-4D97-AF65-F5344CB8AC3E}">
        <p14:creationId xmlns:p14="http://schemas.microsoft.com/office/powerpoint/2010/main" val="1539903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0429876" cy="561824"/>
          </a:xfrm>
          <a:solidFill>
            <a:srgbClr val="FFFF00"/>
          </a:solidFill>
        </p:spPr>
        <p:txBody>
          <a:bodyPr>
            <a:noAutofit/>
          </a:bodyPr>
          <a:lstStyle/>
          <a:p>
            <a:r>
              <a:rPr lang="tr-TR" sz="3600" b="1" dirty="0" smtClean="0">
                <a:solidFill>
                  <a:srgbClr val="FF0000"/>
                </a:solidFill>
              </a:rPr>
              <a:t>Örnek Uygulamalar 					Örnek.1</a:t>
            </a:r>
            <a:endParaRPr lang="tr-TR" sz="3600" b="1" dirty="0">
              <a:solidFill>
                <a:srgbClr val="FF0000"/>
              </a:solidFill>
            </a:endParaRPr>
          </a:p>
        </p:txBody>
      </p:sp>
      <p:sp>
        <p:nvSpPr>
          <p:cNvPr id="3" name="İçerik Yer Tutucusu 2"/>
          <p:cNvSpPr>
            <a:spLocks noGrp="1"/>
          </p:cNvSpPr>
          <p:nvPr>
            <p:ph idx="1"/>
          </p:nvPr>
        </p:nvSpPr>
        <p:spPr>
          <a:xfrm>
            <a:off x="515710" y="840923"/>
            <a:ext cx="5150304" cy="5576206"/>
          </a:xfrm>
        </p:spPr>
        <p:txBody>
          <a:bodyPr>
            <a:normAutofit/>
          </a:bodyPr>
          <a:lstStyle/>
          <a:p>
            <a:r>
              <a:rPr lang="tr-TR" b="1" u="sng" dirty="0" smtClean="0">
                <a:solidFill>
                  <a:schemeClr val="tx1"/>
                </a:solidFill>
              </a:rPr>
              <a:t>VERİLER</a:t>
            </a:r>
          </a:p>
          <a:p>
            <a:r>
              <a:rPr lang="tr-TR" b="1" dirty="0" smtClean="0">
                <a:solidFill>
                  <a:srgbClr val="C00000"/>
                </a:solidFill>
              </a:rPr>
              <a:t>Komple Yeni Yatırım,   </a:t>
            </a:r>
          </a:p>
          <a:p>
            <a:r>
              <a:rPr lang="tr-TR" b="1" dirty="0" smtClean="0">
                <a:solidFill>
                  <a:schemeClr val="tx1"/>
                </a:solidFill>
              </a:rPr>
              <a:t>Yatırım Dönemi</a:t>
            </a:r>
            <a:r>
              <a:rPr lang="tr-TR" b="1" dirty="0" smtClean="0">
                <a:solidFill>
                  <a:srgbClr val="C00000"/>
                </a:solidFill>
              </a:rPr>
              <a:t>,  </a:t>
            </a:r>
          </a:p>
          <a:p>
            <a:r>
              <a:rPr lang="tr-TR" b="1" dirty="0" smtClean="0">
                <a:solidFill>
                  <a:srgbClr val="C00000"/>
                </a:solidFill>
              </a:rPr>
              <a:t>YKO= %40, </a:t>
            </a:r>
          </a:p>
          <a:p>
            <a:r>
              <a:rPr lang="tr-TR" b="1" dirty="0" smtClean="0">
                <a:solidFill>
                  <a:schemeClr val="tx1"/>
                </a:solidFill>
              </a:rPr>
              <a:t>VİO=% 80            </a:t>
            </a:r>
          </a:p>
          <a:p>
            <a:r>
              <a:rPr lang="tr-TR" b="1" dirty="0" smtClean="0">
                <a:solidFill>
                  <a:schemeClr val="tx1"/>
                </a:solidFill>
              </a:rPr>
              <a:t>İVO =  %20- (%20 x%80) = %4</a:t>
            </a:r>
          </a:p>
          <a:p>
            <a:r>
              <a:rPr lang="tr-TR" b="1" dirty="0" smtClean="0">
                <a:solidFill>
                  <a:srgbClr val="C00000"/>
                </a:solidFill>
              </a:rPr>
              <a:t>Yatırım Tutarı = 20.000.000    </a:t>
            </a:r>
          </a:p>
          <a:p>
            <a:r>
              <a:rPr lang="tr-TR" b="1" dirty="0" smtClean="0">
                <a:solidFill>
                  <a:srgbClr val="C00000"/>
                </a:solidFill>
              </a:rPr>
              <a:t>Kısmen İşletilmeye Başlanmış</a:t>
            </a:r>
            <a:r>
              <a:rPr lang="tr-TR" b="1" dirty="0" smtClean="0">
                <a:solidFill>
                  <a:schemeClr val="tx2"/>
                </a:solidFill>
              </a:rPr>
              <a:t>,</a:t>
            </a:r>
          </a:p>
          <a:p>
            <a:r>
              <a:rPr lang="tr-TR" b="1" dirty="0" smtClean="0">
                <a:solidFill>
                  <a:schemeClr val="tx1"/>
                </a:solidFill>
              </a:rPr>
              <a:t>Gerçekleşen Harcama Tut. =12.000.000   </a:t>
            </a:r>
          </a:p>
          <a:p>
            <a:r>
              <a:rPr lang="tr-TR" b="1" dirty="0" smtClean="0">
                <a:solidFill>
                  <a:schemeClr val="tx1"/>
                </a:solidFill>
              </a:rPr>
              <a:t>Kurumlar Vergisi Matrahı : 28.000.000 </a:t>
            </a:r>
          </a:p>
          <a:p>
            <a:r>
              <a:rPr lang="tr-TR" b="1" dirty="0" smtClean="0">
                <a:solidFill>
                  <a:schemeClr val="tx1"/>
                </a:solidFill>
              </a:rPr>
              <a:t>Mahsup Oranı 	</a:t>
            </a:r>
            <a:r>
              <a:rPr lang="tr-TR" b="1" dirty="0" smtClean="0">
                <a:solidFill>
                  <a:schemeClr val="tx1"/>
                </a:solidFill>
              </a:rPr>
              <a:t>%50</a:t>
            </a:r>
            <a:endParaRPr lang="tr-TR" b="1" dirty="0">
              <a:solidFill>
                <a:schemeClr val="tx1"/>
              </a:solidFill>
            </a:endParaRPr>
          </a:p>
        </p:txBody>
      </p:sp>
      <p:sp>
        <p:nvSpPr>
          <p:cNvPr id="8" name="İçerik Yer Tutucusu 2"/>
          <p:cNvSpPr txBox="1">
            <a:spLocks/>
          </p:cNvSpPr>
          <p:nvPr/>
        </p:nvSpPr>
        <p:spPr>
          <a:xfrm>
            <a:off x="5730648" y="840923"/>
            <a:ext cx="5150304" cy="5576206"/>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tr-TR" b="1" dirty="0" smtClean="0">
                <a:solidFill>
                  <a:srgbClr val="C00000"/>
                </a:solidFill>
              </a:rPr>
              <a:t>Baz Kontrol Değerleri:</a:t>
            </a:r>
          </a:p>
          <a:p>
            <a:pPr algn="ctr"/>
            <a:r>
              <a:rPr lang="tr-TR" sz="2000" b="1" dirty="0">
                <a:solidFill>
                  <a:srgbClr val="C00000"/>
                </a:solidFill>
              </a:rPr>
              <a:t>Toplam Yatırıma Katkı Tutarı =Toplam Yatırım </a:t>
            </a:r>
            <a:r>
              <a:rPr lang="tr-TR" sz="2000" b="1" dirty="0" smtClean="0">
                <a:solidFill>
                  <a:srgbClr val="C00000"/>
                </a:solidFill>
              </a:rPr>
              <a:t>Tutarı </a:t>
            </a:r>
            <a:r>
              <a:rPr lang="tr-TR" sz="2000" b="1" dirty="0">
                <a:solidFill>
                  <a:srgbClr val="C00000"/>
                </a:solidFill>
              </a:rPr>
              <a:t>x %40 = </a:t>
            </a:r>
          </a:p>
          <a:p>
            <a:pPr algn="ctr"/>
            <a:r>
              <a:rPr lang="tr-TR" sz="2000" b="1" dirty="0" smtClean="0">
                <a:solidFill>
                  <a:schemeClr val="tx1"/>
                </a:solidFill>
              </a:rPr>
              <a:t>20.000.000 </a:t>
            </a:r>
            <a:r>
              <a:rPr lang="tr-TR" sz="2000" b="1" dirty="0">
                <a:solidFill>
                  <a:schemeClr val="tx1"/>
                </a:solidFill>
              </a:rPr>
              <a:t>x %40 = </a:t>
            </a:r>
            <a:r>
              <a:rPr lang="tr-TR" sz="2000" b="1" dirty="0" smtClean="0">
                <a:solidFill>
                  <a:schemeClr val="tx1"/>
                </a:solidFill>
              </a:rPr>
              <a:t>8.000.000</a:t>
            </a:r>
            <a:endParaRPr lang="tr-TR" sz="2000" b="1" dirty="0">
              <a:solidFill>
                <a:schemeClr val="tx1"/>
              </a:solidFill>
            </a:endParaRPr>
          </a:p>
          <a:p>
            <a:pPr algn="ctr"/>
            <a:r>
              <a:rPr lang="tr-TR" sz="2000" b="1" dirty="0" smtClean="0">
                <a:solidFill>
                  <a:srgbClr val="C00000"/>
                </a:solidFill>
              </a:rPr>
              <a:t>------------------------------------------------------------</a:t>
            </a:r>
          </a:p>
          <a:p>
            <a:pPr algn="ctr"/>
            <a:r>
              <a:rPr lang="tr-TR" sz="2000" b="1" dirty="0" smtClean="0">
                <a:solidFill>
                  <a:srgbClr val="C00000"/>
                </a:solidFill>
              </a:rPr>
              <a:t>1.Sınır</a:t>
            </a:r>
          </a:p>
          <a:p>
            <a:pPr algn="ctr"/>
            <a:r>
              <a:rPr lang="tr-TR" sz="2000" b="1" dirty="0" smtClean="0">
                <a:solidFill>
                  <a:srgbClr val="C00000"/>
                </a:solidFill>
              </a:rPr>
              <a:t>Azami Mahsup Tutarı  =</a:t>
            </a:r>
          </a:p>
          <a:p>
            <a:pPr algn="ctr"/>
            <a:r>
              <a:rPr lang="tr-TR" sz="2000" b="1" dirty="0" smtClean="0">
                <a:solidFill>
                  <a:schemeClr val="tx1"/>
                </a:solidFill>
              </a:rPr>
              <a:t>Toplam Yatırım Tutarı  x %50 = 8.000.000 x50 =  4.000.000  </a:t>
            </a:r>
            <a:endParaRPr lang="tr-TR" b="1" dirty="0" smtClean="0">
              <a:solidFill>
                <a:srgbClr val="C00000"/>
              </a:solidFill>
            </a:endParaRPr>
          </a:p>
          <a:p>
            <a:pPr algn="ctr"/>
            <a:r>
              <a:rPr lang="tr-TR" sz="2000" b="1" dirty="0" smtClean="0">
                <a:solidFill>
                  <a:srgbClr val="C00000"/>
                </a:solidFill>
              </a:rPr>
              <a:t>------------------------------------------------------------</a:t>
            </a:r>
            <a:endParaRPr lang="tr-TR" sz="2000" b="1" dirty="0">
              <a:solidFill>
                <a:srgbClr val="C00000"/>
              </a:solidFill>
            </a:endParaRPr>
          </a:p>
          <a:p>
            <a:pPr algn="ctr"/>
            <a:r>
              <a:rPr lang="tr-TR" sz="2000" b="1" dirty="0" smtClean="0">
                <a:solidFill>
                  <a:srgbClr val="C00000"/>
                </a:solidFill>
              </a:rPr>
              <a:t>2.Sınır</a:t>
            </a:r>
          </a:p>
          <a:p>
            <a:pPr algn="ctr"/>
            <a:r>
              <a:rPr lang="tr-TR" sz="2000" b="1" dirty="0" smtClean="0">
                <a:solidFill>
                  <a:srgbClr val="C00000"/>
                </a:solidFill>
              </a:rPr>
              <a:t>Gerçekleşen Yatırım Harcaması  =</a:t>
            </a:r>
          </a:p>
          <a:p>
            <a:pPr algn="ctr"/>
            <a:r>
              <a:rPr lang="tr-TR" sz="2000" b="1" dirty="0" smtClean="0">
                <a:solidFill>
                  <a:schemeClr val="tx1"/>
                </a:solidFill>
              </a:rPr>
              <a:t>12.000.000</a:t>
            </a:r>
            <a:endParaRPr lang="tr-TR" sz="2000" b="1" dirty="0">
              <a:solidFill>
                <a:schemeClr val="tx1"/>
              </a:solidFill>
            </a:endParaRPr>
          </a:p>
          <a:p>
            <a:pPr algn="ctr"/>
            <a:endParaRPr lang="tr-TR" sz="2000" b="1" dirty="0" smtClean="0">
              <a:solidFill>
                <a:srgbClr val="C00000"/>
              </a:solidFill>
            </a:endParaRPr>
          </a:p>
        </p:txBody>
      </p:sp>
    </p:spTree>
    <p:extLst>
      <p:ext uri="{BB962C8B-B14F-4D97-AF65-F5344CB8AC3E}">
        <p14:creationId xmlns:p14="http://schemas.microsoft.com/office/powerpoint/2010/main" val="4177536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499533"/>
            <a:ext cx="11001377" cy="464294"/>
          </a:xfrm>
          <a:solidFill>
            <a:srgbClr val="FFFF00"/>
          </a:solidFill>
        </p:spPr>
        <p:txBody>
          <a:bodyPr>
            <a:normAutofit fontScale="90000"/>
          </a:bodyPr>
          <a:lstStyle/>
          <a:p>
            <a:r>
              <a:rPr lang="tr-TR" sz="4400" b="1" u="sng" dirty="0" smtClean="0"/>
              <a:t>Sunu Planı</a:t>
            </a:r>
            <a:endParaRPr lang="tr-TR" sz="4400" b="1" u="sng" dirty="0"/>
          </a:p>
        </p:txBody>
      </p:sp>
      <p:sp>
        <p:nvSpPr>
          <p:cNvPr id="3" name="Unvan 1"/>
          <p:cNvSpPr txBox="1">
            <a:spLocks/>
          </p:cNvSpPr>
          <p:nvPr/>
        </p:nvSpPr>
        <p:spPr>
          <a:xfrm>
            <a:off x="657224" y="1149899"/>
            <a:ext cx="11001377" cy="5486400"/>
          </a:xfrm>
          <a:prstGeom prst="rect">
            <a:avLst/>
          </a:prstGeom>
          <a:ln>
            <a:solidFill>
              <a:srgbClr val="FF0000"/>
            </a:solidFill>
          </a:ln>
        </p:spPr>
        <p:txBody>
          <a:bodyPr vert="horz" lIns="91440" tIns="45720" rIns="91440" bIns="45720" rtlCol="0" anchor="ctr">
            <a:normAutofit fontScale="97500"/>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marL="742950" indent="-742950">
              <a:buAutoNum type="arabicPeriod"/>
            </a:pPr>
            <a:r>
              <a:rPr lang="tr-TR" sz="4000" b="1" dirty="0" smtClean="0"/>
              <a:t>Kapsam</a:t>
            </a:r>
          </a:p>
          <a:p>
            <a:pPr marL="742950" indent="-742950">
              <a:buAutoNum type="arabicPeriod"/>
            </a:pPr>
            <a:r>
              <a:rPr lang="tr-TR" sz="4000" b="1" dirty="0" smtClean="0"/>
              <a:t>Yasal Düzenlemeler</a:t>
            </a:r>
          </a:p>
          <a:p>
            <a:pPr marL="742950" indent="-742950">
              <a:buAutoNum type="arabicPeriod"/>
            </a:pPr>
            <a:r>
              <a:rPr lang="tr-TR" sz="4000" b="1" dirty="0" smtClean="0">
                <a:solidFill>
                  <a:srgbClr val="FF0000"/>
                </a:solidFill>
              </a:rPr>
              <a:t>Destek Unsurları</a:t>
            </a:r>
          </a:p>
          <a:p>
            <a:pPr marL="742950" indent="-742950">
              <a:buAutoNum type="arabicPeriod"/>
            </a:pPr>
            <a:r>
              <a:rPr lang="tr-TR" sz="4000" b="1" dirty="0" smtClean="0">
                <a:solidFill>
                  <a:srgbClr val="FF0000"/>
                </a:solidFill>
              </a:rPr>
              <a:t>Tanımlar</a:t>
            </a:r>
          </a:p>
          <a:p>
            <a:pPr marL="742950" indent="-742950">
              <a:buAutoNum type="arabicPeriod"/>
            </a:pPr>
            <a:r>
              <a:rPr lang="tr-TR" sz="4000" b="1" dirty="0" smtClean="0"/>
              <a:t>Vergi İndirimi Uygulama Esasları</a:t>
            </a:r>
          </a:p>
          <a:p>
            <a:pPr marL="742950" indent="-742950">
              <a:buAutoNum type="arabicPeriod"/>
            </a:pPr>
            <a:r>
              <a:rPr lang="tr-TR" sz="4000" b="1" dirty="0" smtClean="0">
                <a:solidFill>
                  <a:srgbClr val="0070C0"/>
                </a:solidFill>
              </a:rPr>
              <a:t>Örnek Uygulamalar</a:t>
            </a:r>
          </a:p>
          <a:p>
            <a:pPr marL="742950" indent="-742950">
              <a:buAutoNum type="arabicPeriod"/>
            </a:pPr>
            <a:r>
              <a:rPr lang="tr-TR" sz="4000" b="1" dirty="0" smtClean="0">
                <a:solidFill>
                  <a:srgbClr val="FF0000"/>
                </a:solidFill>
              </a:rPr>
              <a:t>Kazancın Tespit Esasları</a:t>
            </a:r>
          </a:p>
          <a:p>
            <a:pPr marL="742950" indent="-742950">
              <a:buAutoNum type="arabicPeriod"/>
            </a:pPr>
            <a:r>
              <a:rPr lang="tr-TR" sz="4000" b="1" dirty="0" smtClean="0">
                <a:solidFill>
                  <a:srgbClr val="FF0000"/>
                </a:solidFill>
              </a:rPr>
              <a:t>Özellikli Durumlar</a:t>
            </a:r>
          </a:p>
          <a:p>
            <a:pPr marL="742950" indent="-742950">
              <a:buAutoNum type="arabicPeriod"/>
            </a:pPr>
            <a:r>
              <a:rPr lang="tr-TR" sz="4000" b="1" dirty="0" smtClean="0"/>
              <a:t>Sonuç.</a:t>
            </a:r>
          </a:p>
          <a:p>
            <a:pPr marL="742950" indent="-742950">
              <a:buAutoNum type="arabicPeriod"/>
            </a:pPr>
            <a:endParaRPr lang="tr-TR" sz="700" b="1" dirty="0" smtClean="0"/>
          </a:p>
          <a:p>
            <a:pPr marL="742950" indent="-742950">
              <a:buAutoNum type="arabicPeriod"/>
            </a:pPr>
            <a:endParaRPr lang="tr-TR" sz="4000" b="1" dirty="0"/>
          </a:p>
        </p:txBody>
      </p:sp>
    </p:spTree>
    <p:extLst>
      <p:ext uri="{BB962C8B-B14F-4D97-AF65-F5344CB8AC3E}">
        <p14:creationId xmlns:p14="http://schemas.microsoft.com/office/powerpoint/2010/main" val="3271371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a:xfrm>
            <a:off x="319768" y="1519707"/>
            <a:ext cx="11567432" cy="5044378"/>
          </a:xfrm>
          <a:prstGeom prst="rect">
            <a:avLst/>
          </a:prstGeom>
          <a:no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sz="2800" b="1" dirty="0" smtClean="0">
                <a:solidFill>
                  <a:srgbClr val="0070C0"/>
                </a:solidFill>
              </a:rPr>
              <a:t>…. Döneminde Hak Kazanılan Yatırıma Katkı Tutarı </a:t>
            </a:r>
          </a:p>
          <a:p>
            <a:pPr algn="ctr"/>
            <a:r>
              <a:rPr lang="tr-TR" sz="2800" b="1" dirty="0" smtClean="0">
                <a:solidFill>
                  <a:srgbClr val="0070C0"/>
                </a:solidFill>
              </a:rPr>
              <a:t>Toplam Yatırım Tutarı x Yatırıma Katkı Oranı  </a:t>
            </a:r>
          </a:p>
          <a:p>
            <a:pPr algn="ctr"/>
            <a:r>
              <a:rPr lang="tr-TR" sz="2800" b="1" dirty="0" smtClean="0">
                <a:solidFill>
                  <a:schemeClr val="tx1"/>
                </a:solidFill>
              </a:rPr>
              <a:t>20.000.000 x %40 = 8.000.000 </a:t>
            </a:r>
          </a:p>
          <a:p>
            <a:pPr algn="ctr"/>
            <a:r>
              <a:rPr lang="tr-TR" sz="2800" b="1" dirty="0" smtClean="0">
                <a:solidFill>
                  <a:schemeClr val="tx1"/>
                </a:solidFill>
              </a:rPr>
              <a:t>8.000.000 x %50 = 4.000.000</a:t>
            </a:r>
          </a:p>
          <a:p>
            <a:pPr algn="ctr"/>
            <a:r>
              <a:rPr lang="tr-TR" sz="2800" b="1" dirty="0" smtClean="0">
                <a:solidFill>
                  <a:schemeClr val="tx1"/>
                </a:solidFill>
              </a:rPr>
              <a:t>İndirimli Kurumlar Vergisinden Yararlanılabilecek Matrah </a:t>
            </a:r>
          </a:p>
          <a:p>
            <a:pPr algn="ctr"/>
            <a:r>
              <a:rPr lang="tr-TR" sz="2800" b="1" dirty="0" smtClean="0">
                <a:solidFill>
                  <a:schemeClr val="tx1"/>
                </a:solidFill>
              </a:rPr>
              <a:t>(Yararlanılabilecek YKT / (%20x%80) = 4.000.000 / %16 = </a:t>
            </a:r>
            <a:r>
              <a:rPr lang="tr-TR" sz="2800" b="1" u="sng" dirty="0" smtClean="0">
                <a:solidFill>
                  <a:srgbClr val="C00000"/>
                </a:solidFill>
              </a:rPr>
              <a:t>25.000.000</a:t>
            </a:r>
          </a:p>
          <a:p>
            <a:pPr algn="ctr"/>
            <a:r>
              <a:rPr lang="tr-TR" sz="3200" b="1" dirty="0" smtClean="0">
                <a:solidFill>
                  <a:srgbClr val="C00000"/>
                </a:solidFill>
              </a:rPr>
              <a:t>Yararlanılabilecek </a:t>
            </a:r>
            <a:r>
              <a:rPr lang="tr-TR" sz="3200" b="1" dirty="0" err="1" smtClean="0">
                <a:solidFill>
                  <a:srgbClr val="C00000"/>
                </a:solidFill>
              </a:rPr>
              <a:t>Y.Katkı</a:t>
            </a:r>
            <a:r>
              <a:rPr lang="tr-TR" sz="3200" b="1" dirty="0" smtClean="0">
                <a:solidFill>
                  <a:srgbClr val="C00000"/>
                </a:solidFill>
              </a:rPr>
              <a:t> Tutarı &lt; Diğer Kazançlar </a:t>
            </a:r>
          </a:p>
          <a:p>
            <a:pPr algn="ctr"/>
            <a:r>
              <a:rPr lang="tr-TR" sz="3200" b="1" dirty="0" smtClean="0">
                <a:solidFill>
                  <a:srgbClr val="C00000"/>
                </a:solidFill>
              </a:rPr>
              <a:t>25.000.000 &lt; 28.000.000</a:t>
            </a:r>
            <a:endParaRPr lang="tr-TR" sz="3200" b="1" dirty="0">
              <a:solidFill>
                <a:srgbClr val="C00000"/>
              </a:solidFill>
            </a:endParaRPr>
          </a:p>
          <a:p>
            <a:pPr algn="ctr"/>
            <a:r>
              <a:rPr lang="tr-TR" sz="3200" b="1" dirty="0" smtClean="0">
                <a:solidFill>
                  <a:srgbClr val="C00000"/>
                </a:solidFill>
              </a:rPr>
              <a:t>olduğundan Tamamına İndirimli Kurumlar Vergisi Uygulanacaktır.</a:t>
            </a:r>
          </a:p>
          <a:p>
            <a:pPr algn="ctr"/>
            <a:endParaRPr lang="tr-TR" sz="3200" b="1" dirty="0">
              <a:solidFill>
                <a:srgbClr val="C00000"/>
              </a:solidFill>
            </a:endParaRPr>
          </a:p>
        </p:txBody>
      </p:sp>
      <p:sp>
        <p:nvSpPr>
          <p:cNvPr id="4" name="Unvan 1"/>
          <p:cNvSpPr txBox="1">
            <a:spLocks/>
          </p:cNvSpPr>
          <p:nvPr/>
        </p:nvSpPr>
        <p:spPr>
          <a:xfrm>
            <a:off x="888546" y="312983"/>
            <a:ext cx="10429876" cy="561824"/>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600" b="1" dirty="0" smtClean="0">
                <a:solidFill>
                  <a:srgbClr val="FF0000"/>
                </a:solidFill>
              </a:rPr>
              <a:t>Örnek Uygulamalar 					Örnek.1</a:t>
            </a:r>
            <a:endParaRPr lang="tr-TR" sz="3600" b="1" dirty="0">
              <a:solidFill>
                <a:srgbClr val="FF0000"/>
              </a:solidFill>
            </a:endParaRPr>
          </a:p>
        </p:txBody>
      </p:sp>
    </p:spTree>
    <p:extLst>
      <p:ext uri="{BB962C8B-B14F-4D97-AF65-F5344CB8AC3E}">
        <p14:creationId xmlns:p14="http://schemas.microsoft.com/office/powerpoint/2010/main" val="2210705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a:xfrm>
            <a:off x="319768" y="839412"/>
            <a:ext cx="11338832" cy="1103691"/>
          </a:xfrm>
          <a:prstGeom prst="rect">
            <a:avLst/>
          </a:prstGeom>
          <a:solidFill>
            <a:srgbClr val="FFFF00"/>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İndirimli Orana Tabi Matrah Üzerinden  Hesaplanan Kurumlar Vergisi</a:t>
            </a:r>
          </a:p>
          <a:p>
            <a:pPr algn="ctr"/>
            <a:r>
              <a:rPr lang="tr-TR" b="1" dirty="0" smtClean="0">
                <a:solidFill>
                  <a:srgbClr val="0070C0"/>
                </a:solidFill>
              </a:rPr>
              <a:t>25.000.000 x %4  = 1.000.000</a:t>
            </a:r>
            <a:endParaRPr lang="tr-TR" b="1" dirty="0" smtClean="0">
              <a:solidFill>
                <a:schemeClr val="tx1"/>
              </a:solidFill>
            </a:endParaRPr>
          </a:p>
          <a:p>
            <a:pPr algn="ctr"/>
            <a:endParaRPr lang="tr-TR" sz="2800" b="1" dirty="0">
              <a:solidFill>
                <a:srgbClr val="C00000"/>
              </a:solidFill>
            </a:endParaRPr>
          </a:p>
        </p:txBody>
      </p:sp>
      <p:sp>
        <p:nvSpPr>
          <p:cNvPr id="8" name="İçerik Yer Tutucusu 2"/>
          <p:cNvSpPr txBox="1">
            <a:spLocks/>
          </p:cNvSpPr>
          <p:nvPr/>
        </p:nvSpPr>
        <p:spPr>
          <a:xfrm>
            <a:off x="319768" y="2111523"/>
            <a:ext cx="11338832" cy="1103691"/>
          </a:xfrm>
          <a:prstGeom prst="rect">
            <a:avLst/>
          </a:prstGeom>
          <a:solidFill>
            <a:schemeClr val="bg2">
              <a:lumMod val="75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Genel Orana Tabi Matrah Üzerinden Hesaplanan Kurumlar Vergisi</a:t>
            </a:r>
          </a:p>
          <a:p>
            <a:pPr algn="ctr"/>
            <a:r>
              <a:rPr lang="tr-TR" b="1" dirty="0" smtClean="0">
                <a:solidFill>
                  <a:srgbClr val="0070C0"/>
                </a:solidFill>
              </a:rPr>
              <a:t>(28.000.000 – 25.000.000) 3.000.000  x %20 = 600.000 </a:t>
            </a:r>
            <a:endParaRPr lang="tr-TR" b="1" dirty="0" smtClean="0">
              <a:solidFill>
                <a:schemeClr val="tx1"/>
              </a:solidFill>
            </a:endParaRPr>
          </a:p>
          <a:p>
            <a:pPr algn="ctr"/>
            <a:endParaRPr lang="tr-TR" sz="2800" b="1" dirty="0">
              <a:solidFill>
                <a:srgbClr val="C00000"/>
              </a:solidFill>
            </a:endParaRPr>
          </a:p>
        </p:txBody>
      </p:sp>
      <p:sp>
        <p:nvSpPr>
          <p:cNvPr id="10" name="İçerik Yer Tutucusu 2"/>
          <p:cNvSpPr txBox="1">
            <a:spLocks/>
          </p:cNvSpPr>
          <p:nvPr/>
        </p:nvSpPr>
        <p:spPr>
          <a:xfrm>
            <a:off x="319768" y="3635992"/>
            <a:ext cx="11338832" cy="1103691"/>
          </a:xfrm>
          <a:prstGeom prst="rect">
            <a:avLst/>
          </a:prstGeom>
          <a:solidFill>
            <a:schemeClr val="accent1">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Hesaplanan TOPLAM  Kurumlar Vergisi</a:t>
            </a:r>
          </a:p>
          <a:p>
            <a:pPr algn="ctr"/>
            <a:r>
              <a:rPr lang="tr-TR" b="1" dirty="0" smtClean="0">
                <a:solidFill>
                  <a:srgbClr val="0070C0"/>
                </a:solidFill>
              </a:rPr>
              <a:t>1.000.000  + 600.000 = 1.600.000</a:t>
            </a:r>
            <a:endParaRPr lang="tr-TR" b="1" dirty="0" smtClean="0">
              <a:solidFill>
                <a:schemeClr val="tx1"/>
              </a:solidFill>
            </a:endParaRPr>
          </a:p>
          <a:p>
            <a:pPr algn="ctr"/>
            <a:endParaRPr lang="tr-TR" sz="2800" b="1" dirty="0">
              <a:solidFill>
                <a:srgbClr val="C00000"/>
              </a:solidFill>
            </a:endParaRPr>
          </a:p>
        </p:txBody>
      </p:sp>
      <p:sp>
        <p:nvSpPr>
          <p:cNvPr id="11" name="İçerik Yer Tutucusu 2"/>
          <p:cNvSpPr txBox="1">
            <a:spLocks/>
          </p:cNvSpPr>
          <p:nvPr/>
        </p:nvSpPr>
        <p:spPr>
          <a:xfrm>
            <a:off x="319768" y="4963886"/>
            <a:ext cx="11338832" cy="1103691"/>
          </a:xfrm>
          <a:prstGeom prst="rect">
            <a:avLst/>
          </a:prstGeom>
          <a:solidFill>
            <a:schemeClr val="accent3">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Yatırım Döneminde Yararlanılan Katkı Tutarı (Tahsilinden Vazgeçilen Kurumlar Vergisi)</a:t>
            </a:r>
          </a:p>
          <a:p>
            <a:pPr algn="ctr"/>
            <a:r>
              <a:rPr lang="tr-TR" b="1" dirty="0" smtClean="0">
                <a:solidFill>
                  <a:srgbClr val="0070C0"/>
                </a:solidFill>
              </a:rPr>
              <a:t>(25.000.000 x %20) – ( 25.000.000 x %4) = 4.000.000 TL’dir. </a:t>
            </a:r>
            <a:endParaRPr lang="tr-TR" b="1" dirty="0" smtClean="0">
              <a:solidFill>
                <a:schemeClr val="tx1"/>
              </a:solidFill>
            </a:endParaRPr>
          </a:p>
          <a:p>
            <a:pPr algn="ctr"/>
            <a:endParaRPr lang="tr-TR" sz="2800" b="1" dirty="0">
              <a:solidFill>
                <a:srgbClr val="C00000"/>
              </a:solidFill>
            </a:endParaRPr>
          </a:p>
        </p:txBody>
      </p:sp>
      <p:sp>
        <p:nvSpPr>
          <p:cNvPr id="9" name="Unvan 1"/>
          <p:cNvSpPr>
            <a:spLocks noGrp="1"/>
          </p:cNvSpPr>
          <p:nvPr>
            <p:ph type="title"/>
          </p:nvPr>
        </p:nvSpPr>
        <p:spPr>
          <a:xfrm>
            <a:off x="319768" y="173007"/>
            <a:ext cx="11206824" cy="466382"/>
          </a:xfrm>
          <a:solidFill>
            <a:srgbClr val="FFFF00"/>
          </a:solidFill>
        </p:spPr>
        <p:txBody>
          <a:bodyPr>
            <a:noAutofit/>
          </a:bodyPr>
          <a:lstStyle/>
          <a:p>
            <a:r>
              <a:rPr lang="tr-TR" sz="3600" b="1" dirty="0" smtClean="0">
                <a:solidFill>
                  <a:srgbClr val="FF0000"/>
                </a:solidFill>
              </a:rPr>
              <a:t>Örnek Uygulamalar 					Örnek.1</a:t>
            </a:r>
            <a:endParaRPr lang="tr-TR" sz="3600" b="1" dirty="0">
              <a:solidFill>
                <a:srgbClr val="FF0000"/>
              </a:solidFill>
            </a:endParaRPr>
          </a:p>
        </p:txBody>
      </p:sp>
    </p:spTree>
    <p:extLst>
      <p:ext uri="{BB962C8B-B14F-4D97-AF65-F5344CB8AC3E}">
        <p14:creationId xmlns:p14="http://schemas.microsoft.com/office/powerpoint/2010/main" val="40147062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0429876" cy="561824"/>
          </a:xfrm>
          <a:solidFill>
            <a:srgbClr val="FFFF00"/>
          </a:solidFill>
        </p:spPr>
        <p:txBody>
          <a:bodyPr>
            <a:noAutofit/>
          </a:bodyPr>
          <a:lstStyle/>
          <a:p>
            <a:r>
              <a:rPr lang="tr-TR" sz="3600" b="1" dirty="0">
                <a:solidFill>
                  <a:srgbClr val="FF0000"/>
                </a:solidFill>
              </a:rPr>
              <a:t>Örnek Uygulamalar 					Örnek.1</a:t>
            </a:r>
          </a:p>
        </p:txBody>
      </p:sp>
      <p:sp>
        <p:nvSpPr>
          <p:cNvPr id="3" name="Dikdörtgen 2"/>
          <p:cNvSpPr/>
          <p:nvPr/>
        </p:nvSpPr>
        <p:spPr>
          <a:xfrm>
            <a:off x="718457" y="1045029"/>
            <a:ext cx="11299372" cy="5690789"/>
          </a:xfrm>
          <a:prstGeom prst="rect">
            <a:avLst/>
          </a:prstGeom>
        </p:spPr>
        <p:txBody>
          <a:bodyPr wrap="square">
            <a:spAutoFit/>
          </a:bodyPr>
          <a:lstStyle/>
          <a:p>
            <a:pPr marR="174625" algn="just">
              <a:lnSpc>
                <a:spcPct val="115000"/>
              </a:lnSpc>
              <a:spcAft>
                <a:spcPts val="0"/>
              </a:spcAft>
            </a:pPr>
            <a:r>
              <a:rPr lang="tr-TR" sz="2400" dirty="0">
                <a:latin typeface="Calibri" panose="020F0502020204030204" pitchFamily="34" charset="0"/>
                <a:ea typeface="Calibri" panose="020F0502020204030204" pitchFamily="34" charset="0"/>
                <a:cs typeface="Calibri" panose="020F0502020204030204" pitchFamily="34" charset="0"/>
              </a:rPr>
              <a:t>	(D) A.Ş.’</a:t>
            </a:r>
            <a:r>
              <a:rPr lang="tr-TR" sz="2400" dirty="0" err="1">
                <a:latin typeface="Calibri" panose="020F0502020204030204" pitchFamily="34" charset="0"/>
                <a:ea typeface="Calibri" panose="020F0502020204030204" pitchFamily="34" charset="0"/>
                <a:cs typeface="Calibri" panose="020F0502020204030204" pitchFamily="34" charset="0"/>
              </a:rPr>
              <a:t>nin</a:t>
            </a:r>
            <a:r>
              <a:rPr lang="tr-TR" sz="2400" dirty="0">
                <a:latin typeface="Calibri" panose="020F0502020204030204" pitchFamily="34" charset="0"/>
                <a:ea typeface="Calibri" panose="020F0502020204030204" pitchFamily="34" charset="0"/>
                <a:cs typeface="Calibri" panose="020F0502020204030204" pitchFamily="34" charset="0"/>
              </a:rPr>
              <a:t> yatırım döneminde diğer faaliyetlerden elde ettiği kazancının 25.000.000 TL’lik kısmına indirimli kurumlar vergisi oranı uygulanması nedeniyle tahsilinden vazgeçilen kurumlar vergisi tutarı [(25.000.000 TL x %20) - (25.000.000 TL x %4)] 4.000.000 TL’dir. Buna göre, (D) A.Ş. bu yatırımı dolayısıyla yatırım döneminde yararlanabileceği yatırıma katkı tutarının (4.000.000 TL) tamamından, 2013 hesap döneminde diğer faaliyetlerden elde edilen kazancına indirimli kurumlar vergisi uygulanmak suretiyle faydalanmıştır. Dolayısıyla, (D)   A.Ş.’</a:t>
            </a:r>
            <a:r>
              <a:rPr lang="tr-TR" sz="2400" dirty="0" err="1">
                <a:latin typeface="Calibri" panose="020F0502020204030204" pitchFamily="34" charset="0"/>
                <a:ea typeface="Calibri" panose="020F0502020204030204" pitchFamily="34" charset="0"/>
                <a:cs typeface="Calibri" panose="020F0502020204030204" pitchFamily="34" charset="0"/>
              </a:rPr>
              <a:t>nin</a:t>
            </a:r>
            <a:r>
              <a:rPr lang="tr-TR" sz="2400" dirty="0">
                <a:latin typeface="Calibri" panose="020F0502020204030204" pitchFamily="34" charset="0"/>
                <a:ea typeface="Calibri" panose="020F0502020204030204" pitchFamily="34" charset="0"/>
                <a:cs typeface="Calibri" panose="020F0502020204030204" pitchFamily="34" charset="0"/>
              </a:rPr>
              <a:t>   henüz   tamamlanmamış   bu   yatırımı   nedeniyle   2014   ve   sonraki   hesap dönemlerinde diğer faaliyetlerinden elde ettiği kazançlarına indirimli kurumlar vergisi uygulanmasına imkân bulunmamaktadır.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ts val="600"/>
              </a:lnSpc>
              <a:spcAft>
                <a:spcPts val="0"/>
              </a:spcAft>
            </a:pPr>
            <a:r>
              <a:rPr lang="tr-TR" sz="2400" dirty="0">
                <a:latin typeface="Calibri" panose="020F0502020204030204" pitchFamily="34" charset="0"/>
                <a:ea typeface="Calibri" panose="020F0502020204030204" pitchFamily="34" charset="0"/>
                <a:cs typeface="Calibri" panose="020F0502020204030204" pitchFamily="34"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R="180975" algn="just">
              <a:lnSpc>
                <a:spcPct val="115000"/>
              </a:lnSpc>
              <a:spcAft>
                <a:spcPts val="0"/>
              </a:spcAft>
            </a:pPr>
            <a:r>
              <a:rPr lang="tr-TR" sz="2400" u="sng" dirty="0">
                <a:solidFill>
                  <a:srgbClr val="C00000"/>
                </a:solidFill>
                <a:latin typeface="Calibri" panose="020F0502020204030204" pitchFamily="34" charset="0"/>
                <a:ea typeface="Calibri" panose="020F0502020204030204" pitchFamily="34" charset="0"/>
                <a:cs typeface="Calibri" panose="020F0502020204030204" pitchFamily="34" charset="0"/>
              </a:rPr>
              <a:t>Öte yandan, toplam yatırıma katkı tutarının kalan [(20.000.000 TL x %40) - 4.000.000 TL]</a:t>
            </a:r>
            <a:endParaRPr lang="tr-TR" u="sng"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R="177800" algn="just">
              <a:lnSpc>
                <a:spcPct val="115000"/>
              </a:lnSpc>
              <a:spcAft>
                <a:spcPts val="0"/>
              </a:spcAft>
            </a:pPr>
            <a:r>
              <a:rPr lang="tr-TR" sz="2400" u="sng" dirty="0">
                <a:solidFill>
                  <a:srgbClr val="C00000"/>
                </a:solidFill>
                <a:latin typeface="Calibri" panose="020F0502020204030204" pitchFamily="34" charset="0"/>
                <a:ea typeface="Calibri" panose="020F0502020204030204" pitchFamily="34" charset="0"/>
                <a:cs typeface="Calibri" panose="020F0502020204030204" pitchFamily="34" charset="0"/>
              </a:rPr>
              <a:t>4.000.000 TL’lik kısmının, bu yatırımın işletilmesinden elde edilecek kazançlara indirimli kurumlar vergisi uygulanmak suretiyle kullanılabileceği tabiidir</a:t>
            </a:r>
            <a:endParaRPr lang="tr-TR"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5738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0429876" cy="561824"/>
          </a:xfrm>
          <a:solidFill>
            <a:srgbClr val="FFFF00"/>
          </a:solidFill>
        </p:spPr>
        <p:txBody>
          <a:bodyPr>
            <a:noAutofit/>
          </a:bodyPr>
          <a:lstStyle/>
          <a:p>
            <a:r>
              <a:rPr lang="tr-TR" sz="3600" b="1" dirty="0">
                <a:solidFill>
                  <a:srgbClr val="FF0000"/>
                </a:solidFill>
              </a:rPr>
              <a:t>Örnek Uygulamalar 					</a:t>
            </a:r>
            <a:r>
              <a:rPr lang="tr-TR" sz="3600" b="1" dirty="0" smtClean="0">
                <a:solidFill>
                  <a:srgbClr val="FF0000"/>
                </a:solidFill>
              </a:rPr>
              <a:t>Örnek.2</a:t>
            </a:r>
            <a:endParaRPr lang="tr-TR" sz="3600" b="1" dirty="0">
              <a:solidFill>
                <a:srgbClr val="FF0000"/>
              </a:solidFill>
            </a:endParaRPr>
          </a:p>
        </p:txBody>
      </p:sp>
      <p:sp>
        <p:nvSpPr>
          <p:cNvPr id="3" name="İçerik Yer Tutucusu 2"/>
          <p:cNvSpPr>
            <a:spLocks noGrp="1"/>
          </p:cNvSpPr>
          <p:nvPr>
            <p:ph idx="1"/>
          </p:nvPr>
        </p:nvSpPr>
        <p:spPr>
          <a:xfrm>
            <a:off x="515710" y="840923"/>
            <a:ext cx="5150304" cy="5576206"/>
          </a:xfrm>
        </p:spPr>
        <p:txBody>
          <a:bodyPr>
            <a:normAutofit/>
          </a:bodyPr>
          <a:lstStyle/>
          <a:p>
            <a:r>
              <a:rPr lang="tr-TR" b="1" dirty="0" smtClean="0">
                <a:solidFill>
                  <a:srgbClr val="C00000"/>
                </a:solidFill>
              </a:rPr>
              <a:t>Komple Yeni Yatırım,   </a:t>
            </a:r>
          </a:p>
          <a:p>
            <a:r>
              <a:rPr lang="tr-TR" b="1" dirty="0" smtClean="0">
                <a:solidFill>
                  <a:schemeClr val="tx1"/>
                </a:solidFill>
              </a:rPr>
              <a:t>Yatırım Dönemi</a:t>
            </a:r>
            <a:r>
              <a:rPr lang="tr-TR" b="1" dirty="0" smtClean="0">
                <a:solidFill>
                  <a:srgbClr val="C00000"/>
                </a:solidFill>
              </a:rPr>
              <a:t>,  </a:t>
            </a:r>
          </a:p>
          <a:p>
            <a:r>
              <a:rPr lang="tr-TR" b="1" dirty="0" smtClean="0">
                <a:solidFill>
                  <a:srgbClr val="C00000"/>
                </a:solidFill>
              </a:rPr>
              <a:t>YKO= %40, </a:t>
            </a:r>
          </a:p>
          <a:p>
            <a:r>
              <a:rPr lang="tr-TR" b="1" dirty="0" smtClean="0">
                <a:solidFill>
                  <a:schemeClr val="tx1"/>
                </a:solidFill>
              </a:rPr>
              <a:t>VİO=% 80            </a:t>
            </a:r>
          </a:p>
          <a:p>
            <a:r>
              <a:rPr lang="tr-TR" b="1" dirty="0" smtClean="0">
                <a:solidFill>
                  <a:schemeClr val="tx1"/>
                </a:solidFill>
              </a:rPr>
              <a:t>İVO =  %20- (%20 x%80) = %4</a:t>
            </a:r>
          </a:p>
          <a:p>
            <a:r>
              <a:rPr lang="tr-TR" b="1" dirty="0" smtClean="0">
                <a:solidFill>
                  <a:srgbClr val="C00000"/>
                </a:solidFill>
              </a:rPr>
              <a:t>Yatırım Tutarı = 20.000.000    </a:t>
            </a:r>
          </a:p>
          <a:p>
            <a:r>
              <a:rPr lang="tr-TR" b="1" dirty="0" smtClean="0">
                <a:solidFill>
                  <a:srgbClr val="C00000"/>
                </a:solidFill>
              </a:rPr>
              <a:t>Kısmen İşletilmeye Başlanmış</a:t>
            </a:r>
            <a:r>
              <a:rPr lang="tr-TR" b="1" dirty="0" smtClean="0">
                <a:solidFill>
                  <a:schemeClr val="tx2"/>
                </a:solidFill>
              </a:rPr>
              <a:t>,</a:t>
            </a:r>
          </a:p>
          <a:p>
            <a:r>
              <a:rPr lang="tr-TR" b="1" dirty="0" smtClean="0">
                <a:solidFill>
                  <a:schemeClr val="tx1"/>
                </a:solidFill>
              </a:rPr>
              <a:t>Gerçekleşen Harcama Tut. =12.000.000   </a:t>
            </a:r>
          </a:p>
          <a:p>
            <a:r>
              <a:rPr lang="tr-TR" b="1" dirty="0" smtClean="0">
                <a:solidFill>
                  <a:schemeClr val="tx1"/>
                </a:solidFill>
              </a:rPr>
              <a:t>Kurumlar Vergisi Matrahı : 28.000.000 </a:t>
            </a:r>
          </a:p>
          <a:p>
            <a:r>
              <a:rPr lang="tr-TR" b="1" dirty="0" smtClean="0">
                <a:solidFill>
                  <a:srgbClr val="FF0000"/>
                </a:solidFill>
              </a:rPr>
              <a:t>Mahsup Oranı 	%80</a:t>
            </a:r>
            <a:endParaRPr lang="tr-TR" b="1" dirty="0">
              <a:solidFill>
                <a:srgbClr val="FF0000"/>
              </a:solidFill>
            </a:endParaRPr>
          </a:p>
        </p:txBody>
      </p:sp>
      <p:sp>
        <p:nvSpPr>
          <p:cNvPr id="8" name="İçerik Yer Tutucusu 2"/>
          <p:cNvSpPr txBox="1">
            <a:spLocks/>
          </p:cNvSpPr>
          <p:nvPr/>
        </p:nvSpPr>
        <p:spPr>
          <a:xfrm>
            <a:off x="5730648" y="840923"/>
            <a:ext cx="5150304" cy="5576206"/>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tr-TR" b="1" dirty="0" smtClean="0">
                <a:solidFill>
                  <a:srgbClr val="C00000"/>
                </a:solidFill>
              </a:rPr>
              <a:t>Baz Kontrol Değerleri:</a:t>
            </a:r>
          </a:p>
          <a:p>
            <a:pPr algn="ctr"/>
            <a:r>
              <a:rPr lang="tr-TR" sz="2000" b="1" dirty="0">
                <a:solidFill>
                  <a:srgbClr val="C00000"/>
                </a:solidFill>
              </a:rPr>
              <a:t>Toplam Yatırıma Katkı Tutarı =Toplam Yatırım Harcaması x %40 = </a:t>
            </a:r>
          </a:p>
          <a:p>
            <a:pPr algn="ctr"/>
            <a:r>
              <a:rPr lang="tr-TR" sz="2000" b="1" dirty="0" smtClean="0">
                <a:solidFill>
                  <a:schemeClr val="tx1"/>
                </a:solidFill>
              </a:rPr>
              <a:t>20.000.000 </a:t>
            </a:r>
            <a:r>
              <a:rPr lang="tr-TR" sz="2000" b="1" dirty="0">
                <a:solidFill>
                  <a:schemeClr val="tx1"/>
                </a:solidFill>
              </a:rPr>
              <a:t>x %40 = </a:t>
            </a:r>
            <a:r>
              <a:rPr lang="tr-TR" sz="2000" b="1" dirty="0" smtClean="0">
                <a:solidFill>
                  <a:schemeClr val="tx1"/>
                </a:solidFill>
              </a:rPr>
              <a:t>8.000.000</a:t>
            </a:r>
            <a:endParaRPr lang="tr-TR" sz="2000" b="1" dirty="0">
              <a:solidFill>
                <a:schemeClr val="tx1"/>
              </a:solidFill>
            </a:endParaRPr>
          </a:p>
          <a:p>
            <a:pPr algn="ctr"/>
            <a:r>
              <a:rPr lang="tr-TR" sz="2000" b="1" dirty="0" smtClean="0">
                <a:solidFill>
                  <a:srgbClr val="C00000"/>
                </a:solidFill>
              </a:rPr>
              <a:t>------------------------------------------------------------</a:t>
            </a:r>
          </a:p>
          <a:p>
            <a:pPr algn="ctr"/>
            <a:r>
              <a:rPr lang="tr-TR" sz="2000" b="1" dirty="0" smtClean="0">
                <a:solidFill>
                  <a:srgbClr val="C00000"/>
                </a:solidFill>
              </a:rPr>
              <a:t>1.Sınır</a:t>
            </a:r>
          </a:p>
          <a:p>
            <a:pPr algn="ctr"/>
            <a:r>
              <a:rPr lang="tr-TR" sz="2000" b="1" dirty="0" smtClean="0">
                <a:solidFill>
                  <a:srgbClr val="C00000"/>
                </a:solidFill>
              </a:rPr>
              <a:t>Azami Mahsup Tutarı  =</a:t>
            </a:r>
          </a:p>
          <a:p>
            <a:pPr algn="ctr"/>
            <a:r>
              <a:rPr lang="tr-TR" sz="2000" b="1" dirty="0" smtClean="0">
                <a:solidFill>
                  <a:schemeClr val="tx1"/>
                </a:solidFill>
              </a:rPr>
              <a:t>Toplam Yatırım Tutarı  x %80 = 8.000.000 x80 =  6.400.000  </a:t>
            </a:r>
            <a:r>
              <a:rPr lang="tr-TR" b="1" dirty="0" smtClean="0">
                <a:solidFill>
                  <a:srgbClr val="C00000"/>
                </a:solidFill>
              </a:rPr>
              <a:t>(</a:t>
            </a:r>
            <a:r>
              <a:rPr lang="tr-TR" sz="2000" b="1" dirty="0" smtClean="0">
                <a:solidFill>
                  <a:srgbClr val="C00000"/>
                </a:solidFill>
              </a:rPr>
              <a:t>Harcama tutarını geçemez)</a:t>
            </a:r>
          </a:p>
          <a:p>
            <a:pPr algn="ctr"/>
            <a:r>
              <a:rPr lang="tr-TR" sz="2000" b="1" dirty="0">
                <a:solidFill>
                  <a:srgbClr val="C00000"/>
                </a:solidFill>
              </a:rPr>
              <a:t>------------------------------------------------------------</a:t>
            </a:r>
          </a:p>
          <a:p>
            <a:pPr algn="ctr"/>
            <a:r>
              <a:rPr lang="tr-TR" sz="2000" b="1" dirty="0" smtClean="0">
                <a:solidFill>
                  <a:srgbClr val="C00000"/>
                </a:solidFill>
              </a:rPr>
              <a:t>2.Sınır</a:t>
            </a:r>
          </a:p>
          <a:p>
            <a:pPr algn="ctr"/>
            <a:r>
              <a:rPr lang="tr-TR" sz="2000" b="1" dirty="0" smtClean="0">
                <a:solidFill>
                  <a:srgbClr val="C00000"/>
                </a:solidFill>
              </a:rPr>
              <a:t>Gerçekleşen Yatırım Harcaması  =</a:t>
            </a:r>
          </a:p>
          <a:p>
            <a:pPr algn="ctr"/>
            <a:r>
              <a:rPr lang="tr-TR" sz="2000" b="1" dirty="0" smtClean="0">
                <a:solidFill>
                  <a:schemeClr val="tx1"/>
                </a:solidFill>
              </a:rPr>
              <a:t>12.000.000</a:t>
            </a:r>
            <a:endParaRPr lang="tr-TR" sz="2000" b="1" dirty="0">
              <a:solidFill>
                <a:schemeClr val="tx1"/>
              </a:solidFill>
            </a:endParaRPr>
          </a:p>
          <a:p>
            <a:pPr algn="ctr"/>
            <a:endParaRPr lang="tr-TR" sz="2000" b="1" dirty="0" smtClean="0">
              <a:solidFill>
                <a:srgbClr val="C00000"/>
              </a:solidFill>
            </a:endParaRPr>
          </a:p>
        </p:txBody>
      </p:sp>
    </p:spTree>
    <p:extLst>
      <p:ext uri="{BB962C8B-B14F-4D97-AF65-F5344CB8AC3E}">
        <p14:creationId xmlns:p14="http://schemas.microsoft.com/office/powerpoint/2010/main" val="36534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0429876" cy="561824"/>
          </a:xfrm>
          <a:solidFill>
            <a:srgbClr val="FFFF00"/>
          </a:solidFill>
        </p:spPr>
        <p:txBody>
          <a:bodyPr>
            <a:noAutofit/>
          </a:bodyPr>
          <a:lstStyle/>
          <a:p>
            <a:r>
              <a:rPr lang="tr-TR" sz="3600" b="1" dirty="0">
                <a:solidFill>
                  <a:srgbClr val="FF0000"/>
                </a:solidFill>
              </a:rPr>
              <a:t>Örnek Uygulamalar 					Örnek.2</a:t>
            </a:r>
          </a:p>
        </p:txBody>
      </p:sp>
      <p:sp>
        <p:nvSpPr>
          <p:cNvPr id="6" name="İçerik Yer Tutucusu 2"/>
          <p:cNvSpPr txBox="1">
            <a:spLocks/>
          </p:cNvSpPr>
          <p:nvPr/>
        </p:nvSpPr>
        <p:spPr>
          <a:xfrm>
            <a:off x="319768" y="901521"/>
            <a:ext cx="11567432" cy="5662564"/>
          </a:xfrm>
          <a:prstGeom prst="rect">
            <a:avLst/>
          </a:prstGeom>
          <a:no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endParaRPr lang="tr-TR" sz="2800" b="1" dirty="0" smtClean="0">
              <a:solidFill>
                <a:srgbClr val="0070C0"/>
              </a:solidFill>
            </a:endParaRPr>
          </a:p>
          <a:p>
            <a:pPr algn="ctr"/>
            <a:r>
              <a:rPr lang="tr-TR" sz="2800" b="1" dirty="0" smtClean="0">
                <a:solidFill>
                  <a:srgbClr val="0070C0"/>
                </a:solidFill>
              </a:rPr>
              <a:t>…. Döneminde Hak Kazanılan Yatırıma Katkı Tutarı </a:t>
            </a:r>
          </a:p>
          <a:p>
            <a:pPr algn="ctr"/>
            <a:r>
              <a:rPr lang="tr-TR" sz="2800" b="1" dirty="0" smtClean="0">
                <a:solidFill>
                  <a:srgbClr val="0070C0"/>
                </a:solidFill>
              </a:rPr>
              <a:t>Toplam Yatırım Tutarı x Yatırıma Katkı Oranı  </a:t>
            </a:r>
          </a:p>
          <a:p>
            <a:pPr algn="ctr"/>
            <a:r>
              <a:rPr lang="tr-TR" sz="2800" b="1" dirty="0" smtClean="0">
                <a:solidFill>
                  <a:schemeClr val="tx1"/>
                </a:solidFill>
              </a:rPr>
              <a:t>20.000.000 x %40 = 8.000.000 </a:t>
            </a:r>
          </a:p>
          <a:p>
            <a:pPr algn="ctr"/>
            <a:r>
              <a:rPr lang="tr-TR" sz="2800" b="1" dirty="0" smtClean="0">
                <a:solidFill>
                  <a:schemeClr val="tx1"/>
                </a:solidFill>
              </a:rPr>
              <a:t>İndirimli Kurumlar Vergisinden Yararlanılabilecek Matrah </a:t>
            </a:r>
          </a:p>
          <a:p>
            <a:pPr algn="ctr"/>
            <a:r>
              <a:rPr lang="tr-TR" sz="2800" b="1" dirty="0" smtClean="0">
                <a:solidFill>
                  <a:schemeClr val="tx1"/>
                </a:solidFill>
              </a:rPr>
              <a:t>(Yararlanılabilecek YKT / (%20x%80) = 6.400.000 / %16 = </a:t>
            </a:r>
            <a:r>
              <a:rPr lang="tr-TR" sz="2800" b="1" u="sng" dirty="0" smtClean="0">
                <a:solidFill>
                  <a:srgbClr val="C00000"/>
                </a:solidFill>
              </a:rPr>
              <a:t>40.000.000</a:t>
            </a:r>
          </a:p>
          <a:p>
            <a:pPr algn="ctr"/>
            <a:r>
              <a:rPr lang="tr-TR" sz="3200" b="1" dirty="0">
                <a:solidFill>
                  <a:srgbClr val="C00000"/>
                </a:solidFill>
              </a:rPr>
              <a:t>Yararlanılabilecek </a:t>
            </a:r>
            <a:r>
              <a:rPr lang="tr-TR" sz="3200" b="1" dirty="0" err="1">
                <a:solidFill>
                  <a:srgbClr val="C00000"/>
                </a:solidFill>
              </a:rPr>
              <a:t>Y.Katkı</a:t>
            </a:r>
            <a:r>
              <a:rPr lang="tr-TR" sz="3200" b="1" dirty="0">
                <a:solidFill>
                  <a:srgbClr val="C00000"/>
                </a:solidFill>
              </a:rPr>
              <a:t> Tutarı &lt; Diğer Kazançlar </a:t>
            </a:r>
          </a:p>
          <a:p>
            <a:pPr algn="ctr"/>
            <a:r>
              <a:rPr lang="tr-TR" sz="3200" b="1" dirty="0" smtClean="0">
                <a:solidFill>
                  <a:srgbClr val="C00000"/>
                </a:solidFill>
              </a:rPr>
              <a:t>40.000.000 &gt; </a:t>
            </a:r>
            <a:r>
              <a:rPr lang="tr-TR" sz="3200" b="1" dirty="0">
                <a:solidFill>
                  <a:srgbClr val="C00000"/>
                </a:solidFill>
              </a:rPr>
              <a:t>28.000.000</a:t>
            </a:r>
          </a:p>
          <a:p>
            <a:pPr algn="ctr"/>
            <a:r>
              <a:rPr lang="tr-TR" sz="3200" b="1" dirty="0" smtClean="0">
                <a:solidFill>
                  <a:srgbClr val="C00000"/>
                </a:solidFill>
              </a:rPr>
              <a:t>olduğundan Diğer Kazançlar Toplamı 28.000.000 TL’ye İndirimli </a:t>
            </a:r>
            <a:r>
              <a:rPr lang="tr-TR" sz="3200" b="1" dirty="0">
                <a:solidFill>
                  <a:srgbClr val="C00000"/>
                </a:solidFill>
              </a:rPr>
              <a:t>Kurumlar Vergisi Uygulanacaktır.</a:t>
            </a:r>
          </a:p>
          <a:p>
            <a:pPr algn="ctr"/>
            <a:endParaRPr lang="tr-TR" sz="3200" b="1" dirty="0">
              <a:solidFill>
                <a:srgbClr val="C00000"/>
              </a:solidFill>
            </a:endParaRPr>
          </a:p>
        </p:txBody>
      </p:sp>
    </p:spTree>
    <p:extLst>
      <p:ext uri="{BB962C8B-B14F-4D97-AF65-F5344CB8AC3E}">
        <p14:creationId xmlns:p14="http://schemas.microsoft.com/office/powerpoint/2010/main" val="3558795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09" y="163285"/>
            <a:ext cx="10998003" cy="561824"/>
          </a:xfrm>
          <a:solidFill>
            <a:srgbClr val="FFFF00"/>
          </a:solidFill>
        </p:spPr>
        <p:txBody>
          <a:bodyPr>
            <a:noAutofit/>
          </a:bodyPr>
          <a:lstStyle/>
          <a:p>
            <a:r>
              <a:rPr lang="tr-TR" sz="3600" b="1" dirty="0">
                <a:solidFill>
                  <a:srgbClr val="FF0000"/>
                </a:solidFill>
              </a:rPr>
              <a:t>Örnek Uygulamalar 					Örnek.2</a:t>
            </a:r>
          </a:p>
        </p:txBody>
      </p:sp>
      <p:sp>
        <p:nvSpPr>
          <p:cNvPr id="6" name="İçerik Yer Tutucusu 2"/>
          <p:cNvSpPr txBox="1">
            <a:spLocks/>
          </p:cNvSpPr>
          <p:nvPr/>
        </p:nvSpPr>
        <p:spPr>
          <a:xfrm>
            <a:off x="319768" y="839412"/>
            <a:ext cx="11338832" cy="1103691"/>
          </a:xfrm>
          <a:prstGeom prst="rect">
            <a:avLst/>
          </a:prstGeom>
          <a:solidFill>
            <a:srgbClr val="FFFF00"/>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İndirimli Orana Tabi Matrah Üzerinden  Hesaplanan Kurumlar Vergisi</a:t>
            </a:r>
          </a:p>
          <a:p>
            <a:pPr algn="ctr"/>
            <a:r>
              <a:rPr lang="tr-TR" b="1" dirty="0" smtClean="0">
                <a:solidFill>
                  <a:srgbClr val="0070C0"/>
                </a:solidFill>
              </a:rPr>
              <a:t>28.000.000 x %4  = 1.120.000</a:t>
            </a:r>
            <a:endParaRPr lang="tr-TR" b="1" dirty="0" smtClean="0">
              <a:solidFill>
                <a:schemeClr val="tx1"/>
              </a:solidFill>
            </a:endParaRPr>
          </a:p>
          <a:p>
            <a:pPr lvl="1" algn="ctr"/>
            <a:endParaRPr lang="tr-TR" sz="2800" b="1" dirty="0">
              <a:solidFill>
                <a:srgbClr val="C00000"/>
              </a:solidFill>
            </a:endParaRPr>
          </a:p>
        </p:txBody>
      </p:sp>
      <p:sp>
        <p:nvSpPr>
          <p:cNvPr id="8" name="İçerik Yer Tutucusu 2"/>
          <p:cNvSpPr txBox="1">
            <a:spLocks/>
          </p:cNvSpPr>
          <p:nvPr/>
        </p:nvSpPr>
        <p:spPr>
          <a:xfrm>
            <a:off x="319768" y="2111523"/>
            <a:ext cx="11338832" cy="1103691"/>
          </a:xfrm>
          <a:prstGeom prst="rect">
            <a:avLst/>
          </a:prstGeom>
          <a:solidFill>
            <a:schemeClr val="bg2">
              <a:lumMod val="75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Genel Orana Tabi Matrah Üzerinden Hesaplanan Kurumlar Vergisi</a:t>
            </a:r>
          </a:p>
          <a:p>
            <a:pPr algn="ctr"/>
            <a:r>
              <a:rPr lang="tr-TR" b="1" dirty="0" smtClean="0">
                <a:solidFill>
                  <a:srgbClr val="0070C0"/>
                </a:solidFill>
              </a:rPr>
              <a:t>(28.000.000 – 28.000.000) 0  x %20 = 0 </a:t>
            </a:r>
            <a:endParaRPr lang="tr-TR" b="1" dirty="0" smtClean="0">
              <a:solidFill>
                <a:schemeClr val="tx1"/>
              </a:solidFill>
            </a:endParaRPr>
          </a:p>
          <a:p>
            <a:pPr algn="ctr"/>
            <a:endParaRPr lang="tr-TR" sz="2800" b="1" dirty="0">
              <a:solidFill>
                <a:srgbClr val="C00000"/>
              </a:solidFill>
            </a:endParaRPr>
          </a:p>
        </p:txBody>
      </p:sp>
      <p:sp>
        <p:nvSpPr>
          <p:cNvPr id="10" name="İçerik Yer Tutucusu 2"/>
          <p:cNvSpPr txBox="1">
            <a:spLocks/>
          </p:cNvSpPr>
          <p:nvPr/>
        </p:nvSpPr>
        <p:spPr>
          <a:xfrm>
            <a:off x="319768" y="3460149"/>
            <a:ext cx="11338832" cy="1103691"/>
          </a:xfrm>
          <a:prstGeom prst="rect">
            <a:avLst/>
          </a:prstGeom>
          <a:solidFill>
            <a:schemeClr val="accent1">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Hesaplanan TOPLAM  Kurumlar Vergisi</a:t>
            </a:r>
          </a:p>
          <a:p>
            <a:pPr algn="ctr"/>
            <a:r>
              <a:rPr lang="tr-TR" b="1" dirty="0" smtClean="0">
                <a:solidFill>
                  <a:srgbClr val="0070C0"/>
                </a:solidFill>
              </a:rPr>
              <a:t>1.120.000  + 0 = 1.120.000</a:t>
            </a:r>
            <a:endParaRPr lang="tr-TR" b="1" dirty="0" smtClean="0">
              <a:solidFill>
                <a:schemeClr val="tx1"/>
              </a:solidFill>
            </a:endParaRPr>
          </a:p>
          <a:p>
            <a:pPr algn="ctr"/>
            <a:endParaRPr lang="tr-TR" sz="2800" b="1" dirty="0">
              <a:solidFill>
                <a:srgbClr val="C00000"/>
              </a:solidFill>
            </a:endParaRPr>
          </a:p>
        </p:txBody>
      </p:sp>
      <p:sp>
        <p:nvSpPr>
          <p:cNvPr id="11" name="İçerik Yer Tutucusu 2"/>
          <p:cNvSpPr txBox="1">
            <a:spLocks/>
          </p:cNvSpPr>
          <p:nvPr/>
        </p:nvSpPr>
        <p:spPr>
          <a:xfrm>
            <a:off x="319768" y="4963886"/>
            <a:ext cx="11338832" cy="1103691"/>
          </a:xfrm>
          <a:prstGeom prst="rect">
            <a:avLst/>
          </a:prstGeom>
          <a:solidFill>
            <a:schemeClr val="accent3">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Yatırım Döneminde Yararlanılan Katkı Tutarı (Tahsilinden Vazgeçilen Kurumlar Vergisi)</a:t>
            </a:r>
          </a:p>
          <a:p>
            <a:pPr algn="ctr"/>
            <a:r>
              <a:rPr lang="tr-TR" b="1" dirty="0" smtClean="0">
                <a:solidFill>
                  <a:srgbClr val="0070C0"/>
                </a:solidFill>
              </a:rPr>
              <a:t>(28.000.00 x %20) – ( 28.000.000 x %4) = 4.480.000 TL’dir.</a:t>
            </a:r>
            <a:endParaRPr lang="tr-TR" b="1" dirty="0" smtClean="0">
              <a:solidFill>
                <a:schemeClr val="tx1"/>
              </a:solidFill>
            </a:endParaRPr>
          </a:p>
          <a:p>
            <a:pPr algn="ctr"/>
            <a:endParaRPr lang="tr-TR" sz="2800" b="1" dirty="0">
              <a:solidFill>
                <a:srgbClr val="C00000"/>
              </a:solidFill>
            </a:endParaRPr>
          </a:p>
        </p:txBody>
      </p:sp>
    </p:spTree>
    <p:extLst>
      <p:ext uri="{BB962C8B-B14F-4D97-AF65-F5344CB8AC3E}">
        <p14:creationId xmlns:p14="http://schemas.microsoft.com/office/powerpoint/2010/main" val="3153352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0429876" cy="561824"/>
          </a:xfrm>
          <a:solidFill>
            <a:srgbClr val="FFFF00"/>
          </a:solidFill>
        </p:spPr>
        <p:txBody>
          <a:bodyPr>
            <a:noAutofit/>
          </a:bodyPr>
          <a:lstStyle/>
          <a:p>
            <a:r>
              <a:rPr lang="tr-TR" sz="3600" b="1" dirty="0">
                <a:solidFill>
                  <a:srgbClr val="FF0000"/>
                </a:solidFill>
              </a:rPr>
              <a:t>Örnek Uygulamalar 					Örnek.2</a:t>
            </a:r>
          </a:p>
        </p:txBody>
      </p:sp>
      <p:sp>
        <p:nvSpPr>
          <p:cNvPr id="3" name="Dikdörtgen 2"/>
          <p:cNvSpPr/>
          <p:nvPr/>
        </p:nvSpPr>
        <p:spPr>
          <a:xfrm>
            <a:off x="718457" y="1045029"/>
            <a:ext cx="11299372" cy="5690789"/>
          </a:xfrm>
          <a:prstGeom prst="rect">
            <a:avLst/>
          </a:prstGeom>
        </p:spPr>
        <p:txBody>
          <a:bodyPr wrap="square">
            <a:spAutoFit/>
          </a:bodyPr>
          <a:lstStyle/>
          <a:p>
            <a:pPr marR="174625" algn="just">
              <a:lnSpc>
                <a:spcPct val="115000"/>
              </a:lnSpc>
              <a:spcAft>
                <a:spcPts val="0"/>
              </a:spcAft>
            </a:pPr>
            <a:r>
              <a:rPr lang="tr-TR" sz="2400" dirty="0">
                <a:latin typeface="Calibri" panose="020F0502020204030204" pitchFamily="34" charset="0"/>
                <a:ea typeface="Calibri" panose="020F0502020204030204" pitchFamily="34" charset="0"/>
                <a:cs typeface="Calibri" panose="020F0502020204030204" pitchFamily="34" charset="0"/>
              </a:rPr>
              <a:t>	(D) A.Ş.’</a:t>
            </a:r>
            <a:r>
              <a:rPr lang="tr-TR" sz="2400" dirty="0" err="1">
                <a:latin typeface="Calibri" panose="020F0502020204030204" pitchFamily="34" charset="0"/>
                <a:ea typeface="Calibri" panose="020F0502020204030204" pitchFamily="34" charset="0"/>
                <a:cs typeface="Calibri" panose="020F0502020204030204" pitchFamily="34" charset="0"/>
              </a:rPr>
              <a:t>nin</a:t>
            </a:r>
            <a:r>
              <a:rPr lang="tr-TR" sz="2400" dirty="0">
                <a:latin typeface="Calibri" panose="020F0502020204030204" pitchFamily="34" charset="0"/>
                <a:ea typeface="Calibri" panose="020F0502020204030204" pitchFamily="34" charset="0"/>
                <a:cs typeface="Calibri" panose="020F0502020204030204" pitchFamily="34" charset="0"/>
              </a:rPr>
              <a:t> yatırım döneminde diğer faaliyetlerden elde ettiği kazancının </a:t>
            </a:r>
            <a:r>
              <a:rPr lang="tr-TR" sz="2400" dirty="0" smtClean="0">
                <a:latin typeface="Calibri" panose="020F0502020204030204" pitchFamily="34" charset="0"/>
                <a:ea typeface="Calibri" panose="020F0502020204030204" pitchFamily="34" charset="0"/>
                <a:cs typeface="Calibri" panose="020F0502020204030204" pitchFamily="34" charset="0"/>
              </a:rPr>
              <a:t>28.000.000 </a:t>
            </a:r>
            <a:r>
              <a:rPr lang="tr-TR" sz="2400" dirty="0">
                <a:latin typeface="Calibri" panose="020F0502020204030204" pitchFamily="34" charset="0"/>
                <a:ea typeface="Calibri" panose="020F0502020204030204" pitchFamily="34" charset="0"/>
                <a:cs typeface="Calibri" panose="020F0502020204030204" pitchFamily="34" charset="0"/>
              </a:rPr>
              <a:t>TL’lik kısmına indirimli kurumlar vergisi oranı uygulanması nedeniyle tahsilinden vazgeçilen kurumlar vergisi tutarı [(</a:t>
            </a:r>
            <a:r>
              <a:rPr lang="tr-TR" sz="2400" dirty="0" smtClean="0">
                <a:latin typeface="Calibri" panose="020F0502020204030204" pitchFamily="34" charset="0"/>
                <a:ea typeface="Calibri" panose="020F0502020204030204" pitchFamily="34" charset="0"/>
                <a:cs typeface="Calibri" panose="020F0502020204030204" pitchFamily="34" charset="0"/>
              </a:rPr>
              <a:t>28.000.000 </a:t>
            </a:r>
            <a:r>
              <a:rPr lang="tr-TR" sz="2400" dirty="0">
                <a:latin typeface="Calibri" panose="020F0502020204030204" pitchFamily="34" charset="0"/>
                <a:ea typeface="Calibri" panose="020F0502020204030204" pitchFamily="34" charset="0"/>
                <a:cs typeface="Calibri" panose="020F0502020204030204" pitchFamily="34" charset="0"/>
              </a:rPr>
              <a:t>TL x %20) - (</a:t>
            </a:r>
            <a:r>
              <a:rPr lang="tr-TR" sz="2400" dirty="0" smtClean="0">
                <a:latin typeface="Calibri" panose="020F0502020204030204" pitchFamily="34" charset="0"/>
                <a:ea typeface="Calibri" panose="020F0502020204030204" pitchFamily="34" charset="0"/>
                <a:cs typeface="Calibri" panose="020F0502020204030204" pitchFamily="34" charset="0"/>
              </a:rPr>
              <a:t>28.000.000 </a:t>
            </a:r>
            <a:r>
              <a:rPr lang="tr-TR" sz="2400" dirty="0">
                <a:latin typeface="Calibri" panose="020F0502020204030204" pitchFamily="34" charset="0"/>
                <a:ea typeface="Calibri" panose="020F0502020204030204" pitchFamily="34" charset="0"/>
                <a:cs typeface="Calibri" panose="020F0502020204030204" pitchFamily="34" charset="0"/>
              </a:rPr>
              <a:t>TL x %4)] </a:t>
            </a:r>
            <a:r>
              <a:rPr lang="tr-TR" sz="2400" dirty="0" smtClean="0">
                <a:latin typeface="Calibri" panose="020F0502020204030204" pitchFamily="34" charset="0"/>
                <a:ea typeface="Calibri" panose="020F0502020204030204" pitchFamily="34" charset="0"/>
                <a:cs typeface="Calibri" panose="020F0502020204030204" pitchFamily="34" charset="0"/>
              </a:rPr>
              <a:t>4.480.000 </a:t>
            </a:r>
            <a:r>
              <a:rPr lang="tr-TR" sz="2400" dirty="0">
                <a:latin typeface="Calibri" panose="020F0502020204030204" pitchFamily="34" charset="0"/>
                <a:ea typeface="Calibri" panose="020F0502020204030204" pitchFamily="34" charset="0"/>
                <a:cs typeface="Calibri" panose="020F0502020204030204" pitchFamily="34" charset="0"/>
              </a:rPr>
              <a:t>TL’dir. Buna göre, (D) A.Ş. bu yatırımı dolayısıyla yatırım döneminde yararlanabileceği yatırıma katkı tutarının </a:t>
            </a:r>
            <a:r>
              <a:rPr lang="tr-TR" sz="2400" dirty="0" smtClean="0">
                <a:latin typeface="Calibri" panose="020F0502020204030204" pitchFamily="34" charset="0"/>
                <a:ea typeface="Calibri" panose="020F0502020204030204" pitchFamily="34" charset="0"/>
                <a:cs typeface="Calibri" panose="020F0502020204030204" pitchFamily="34" charset="0"/>
              </a:rPr>
              <a:t>(6.400.000 </a:t>
            </a:r>
            <a:r>
              <a:rPr lang="tr-TR" sz="2400" dirty="0">
                <a:latin typeface="Calibri" panose="020F0502020204030204" pitchFamily="34" charset="0"/>
                <a:ea typeface="Calibri" panose="020F0502020204030204" pitchFamily="34" charset="0"/>
                <a:cs typeface="Calibri" panose="020F0502020204030204" pitchFamily="34" charset="0"/>
              </a:rPr>
              <a:t>TL) </a:t>
            </a:r>
            <a:r>
              <a:rPr lang="tr-TR" sz="2400" dirty="0" smtClean="0">
                <a:latin typeface="Calibri" panose="020F0502020204030204" pitchFamily="34" charset="0"/>
                <a:ea typeface="Calibri" panose="020F0502020204030204" pitchFamily="34" charset="0"/>
                <a:cs typeface="Calibri" panose="020F0502020204030204" pitchFamily="34" charset="0"/>
              </a:rPr>
              <a:t>4.480.000 TL’lik kısmından, </a:t>
            </a:r>
            <a:r>
              <a:rPr lang="tr-TR" sz="2400" dirty="0">
                <a:latin typeface="Calibri" panose="020F0502020204030204" pitchFamily="34" charset="0"/>
                <a:ea typeface="Calibri" panose="020F0502020204030204" pitchFamily="34" charset="0"/>
                <a:cs typeface="Calibri" panose="020F0502020204030204" pitchFamily="34" charset="0"/>
              </a:rPr>
              <a:t>2013 hesap döneminde diğer faaliyetlerden elde edilen kazancına indirimli kurumlar vergisi uygulanmak suretiyle faydalanmıştır. Dolayısıyla, (D)   A.Ş.’</a:t>
            </a:r>
            <a:r>
              <a:rPr lang="tr-TR" sz="2400" dirty="0" err="1">
                <a:latin typeface="Calibri" panose="020F0502020204030204" pitchFamily="34" charset="0"/>
                <a:ea typeface="Calibri" panose="020F0502020204030204" pitchFamily="34" charset="0"/>
                <a:cs typeface="Calibri" panose="020F0502020204030204" pitchFamily="34" charset="0"/>
              </a:rPr>
              <a:t>nin</a:t>
            </a:r>
            <a:r>
              <a:rPr lang="tr-TR" sz="2400" dirty="0">
                <a:latin typeface="Calibri" panose="020F0502020204030204" pitchFamily="34" charset="0"/>
                <a:ea typeface="Calibri" panose="020F0502020204030204" pitchFamily="34" charset="0"/>
                <a:cs typeface="Calibri" panose="020F0502020204030204" pitchFamily="34" charset="0"/>
              </a:rPr>
              <a:t>   henüz   tamamlanmamış   bu   yatırımı   nedeniyle   2014   ve   sonraki   hesap dönemlerinde 1.920.000 TL </a:t>
            </a:r>
            <a:r>
              <a:rPr lang="tr-TR" sz="2400" dirty="0" smtClean="0">
                <a:latin typeface="Calibri" panose="020F0502020204030204" pitchFamily="34" charset="0"/>
                <a:ea typeface="Calibri" panose="020F0502020204030204" pitchFamily="34" charset="0"/>
                <a:cs typeface="Calibri" panose="020F0502020204030204" pitchFamily="34" charset="0"/>
              </a:rPr>
              <a:t>katkı tutarını karşılayacak tutara erişinceye kadar diğer </a:t>
            </a:r>
            <a:r>
              <a:rPr lang="tr-TR" sz="2400" dirty="0">
                <a:latin typeface="Calibri" panose="020F0502020204030204" pitchFamily="34" charset="0"/>
                <a:ea typeface="Calibri" panose="020F0502020204030204" pitchFamily="34" charset="0"/>
                <a:cs typeface="Calibri" panose="020F0502020204030204" pitchFamily="34" charset="0"/>
              </a:rPr>
              <a:t>faaliyetlerinden elde ettiği kazançlarına indirimli kurumlar </a:t>
            </a:r>
            <a:r>
              <a:rPr lang="tr-TR" sz="2400" dirty="0" smtClean="0">
                <a:latin typeface="Calibri" panose="020F0502020204030204" pitchFamily="34" charset="0"/>
                <a:ea typeface="Calibri" panose="020F0502020204030204" pitchFamily="34" charset="0"/>
                <a:cs typeface="Calibri" panose="020F0502020204030204" pitchFamily="34" charset="0"/>
              </a:rPr>
              <a:t>vergisinden uygulanmasına </a:t>
            </a:r>
            <a:r>
              <a:rPr lang="tr-TR" sz="2400" dirty="0">
                <a:latin typeface="Calibri" panose="020F0502020204030204" pitchFamily="34" charset="0"/>
                <a:ea typeface="Calibri" panose="020F0502020204030204" pitchFamily="34" charset="0"/>
                <a:cs typeface="Calibri" panose="020F0502020204030204" pitchFamily="34" charset="0"/>
              </a:rPr>
              <a:t>imkân </a:t>
            </a:r>
            <a:r>
              <a:rPr lang="tr-TR" sz="2400" dirty="0" smtClean="0">
                <a:latin typeface="Calibri" panose="020F0502020204030204" pitchFamily="34" charset="0"/>
                <a:ea typeface="Calibri" panose="020F0502020204030204" pitchFamily="34" charset="0"/>
                <a:cs typeface="Calibri" panose="020F0502020204030204" pitchFamily="34" charset="0"/>
              </a:rPr>
              <a:t>bulunmaktadır</a:t>
            </a:r>
            <a:r>
              <a:rPr lang="tr-TR" sz="2400" dirty="0">
                <a:latin typeface="Calibri" panose="020F0502020204030204" pitchFamily="34" charset="0"/>
                <a:ea typeface="Calibri" panose="020F0502020204030204" pitchFamily="34" charset="0"/>
                <a:cs typeface="Calibri" panose="020F0502020204030204" pitchFamily="34" charset="0"/>
              </a:rPr>
              <a:t>.</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ts val="600"/>
              </a:lnSpc>
              <a:spcAft>
                <a:spcPts val="0"/>
              </a:spcAft>
            </a:pPr>
            <a:r>
              <a:rPr lang="tr-TR" sz="2400" dirty="0">
                <a:latin typeface="Calibri" panose="020F0502020204030204" pitchFamily="34" charset="0"/>
                <a:ea typeface="Calibri" panose="020F0502020204030204" pitchFamily="34" charset="0"/>
                <a:cs typeface="Calibri" panose="020F0502020204030204" pitchFamily="34"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R="180975" algn="just">
              <a:lnSpc>
                <a:spcPct val="115000"/>
              </a:lnSpc>
              <a:spcAft>
                <a:spcPts val="0"/>
              </a:spcAft>
            </a:pPr>
            <a:r>
              <a:rPr lang="tr-TR" sz="2400" u="sng" dirty="0">
                <a:solidFill>
                  <a:srgbClr val="C00000"/>
                </a:solidFill>
                <a:latin typeface="Calibri" panose="020F0502020204030204" pitchFamily="34" charset="0"/>
                <a:ea typeface="Calibri" panose="020F0502020204030204" pitchFamily="34" charset="0"/>
                <a:cs typeface="Calibri" panose="020F0502020204030204" pitchFamily="34" charset="0"/>
              </a:rPr>
              <a:t>Öte yandan, toplam yatırıma katkı tutarının kalan [(20.000.000 TL x %40) </a:t>
            </a:r>
            <a:r>
              <a:rPr lang="tr-TR" sz="2400" u="sng" dirty="0" smtClean="0">
                <a:solidFill>
                  <a:srgbClr val="C00000"/>
                </a:solidFill>
                <a:latin typeface="Calibri" panose="020F0502020204030204" pitchFamily="34" charset="0"/>
                <a:ea typeface="Calibri" panose="020F0502020204030204" pitchFamily="34" charset="0"/>
                <a:cs typeface="Calibri" panose="020F0502020204030204" pitchFamily="34" charset="0"/>
              </a:rPr>
              <a:t>– 6.400.000 </a:t>
            </a:r>
            <a:r>
              <a:rPr lang="tr-TR" sz="2400" u="sng" dirty="0">
                <a:solidFill>
                  <a:srgbClr val="C00000"/>
                </a:solidFill>
                <a:latin typeface="Calibri" panose="020F0502020204030204" pitchFamily="34" charset="0"/>
                <a:ea typeface="Calibri" panose="020F0502020204030204" pitchFamily="34" charset="0"/>
                <a:cs typeface="Calibri" panose="020F0502020204030204" pitchFamily="34" charset="0"/>
              </a:rPr>
              <a:t>TL]</a:t>
            </a:r>
            <a:endParaRPr lang="tr-TR" u="sng"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R="177800" algn="just">
              <a:lnSpc>
                <a:spcPct val="115000"/>
              </a:lnSpc>
              <a:spcAft>
                <a:spcPts val="0"/>
              </a:spcAft>
            </a:pPr>
            <a:r>
              <a:rPr lang="tr-TR" sz="2400" u="sng" dirty="0" smtClean="0">
                <a:solidFill>
                  <a:srgbClr val="C00000"/>
                </a:solidFill>
                <a:latin typeface="Calibri" panose="020F0502020204030204" pitchFamily="34" charset="0"/>
                <a:ea typeface="Calibri" panose="020F0502020204030204" pitchFamily="34" charset="0"/>
                <a:cs typeface="Calibri" panose="020F0502020204030204" pitchFamily="34" charset="0"/>
              </a:rPr>
              <a:t>1.600.000 </a:t>
            </a:r>
            <a:r>
              <a:rPr lang="tr-TR" sz="2400" u="sng" dirty="0">
                <a:solidFill>
                  <a:srgbClr val="C00000"/>
                </a:solidFill>
                <a:latin typeface="Calibri" panose="020F0502020204030204" pitchFamily="34" charset="0"/>
                <a:ea typeface="Calibri" panose="020F0502020204030204" pitchFamily="34" charset="0"/>
                <a:cs typeface="Calibri" panose="020F0502020204030204" pitchFamily="34" charset="0"/>
              </a:rPr>
              <a:t>TL’lik kısmının, bu yatırımın işletilmesinden elde edilecek kazançlara indirimli kurumlar vergisi uygulanmak suretiyle kullanılabileceği tabiidir</a:t>
            </a:r>
            <a:endParaRPr lang="tr-TR"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21815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0429876" cy="561824"/>
          </a:xfrm>
          <a:solidFill>
            <a:srgbClr val="FFFF00"/>
          </a:solidFill>
        </p:spPr>
        <p:txBody>
          <a:bodyPr>
            <a:noAutofit/>
          </a:bodyPr>
          <a:lstStyle/>
          <a:p>
            <a:r>
              <a:rPr lang="tr-TR" sz="3600" b="1" dirty="0">
                <a:solidFill>
                  <a:srgbClr val="FF0000"/>
                </a:solidFill>
              </a:rPr>
              <a:t>Örnek Uygulamalar 					</a:t>
            </a:r>
            <a:r>
              <a:rPr lang="tr-TR" sz="3600" b="1" dirty="0" smtClean="0">
                <a:solidFill>
                  <a:srgbClr val="FF0000"/>
                </a:solidFill>
              </a:rPr>
              <a:t>Örnek.3</a:t>
            </a:r>
            <a:endParaRPr lang="tr-TR" sz="3600" b="1" dirty="0">
              <a:solidFill>
                <a:srgbClr val="FF0000"/>
              </a:solidFill>
            </a:endParaRPr>
          </a:p>
        </p:txBody>
      </p:sp>
      <p:sp>
        <p:nvSpPr>
          <p:cNvPr id="3" name="İçerik Yer Tutucusu 2"/>
          <p:cNvSpPr>
            <a:spLocks noGrp="1"/>
          </p:cNvSpPr>
          <p:nvPr>
            <p:ph idx="1"/>
          </p:nvPr>
        </p:nvSpPr>
        <p:spPr>
          <a:xfrm>
            <a:off x="515710" y="840923"/>
            <a:ext cx="5150304" cy="5576206"/>
          </a:xfrm>
        </p:spPr>
        <p:txBody>
          <a:bodyPr>
            <a:normAutofit/>
          </a:bodyPr>
          <a:lstStyle/>
          <a:p>
            <a:r>
              <a:rPr lang="tr-TR" b="1" dirty="0" smtClean="0">
                <a:solidFill>
                  <a:srgbClr val="C00000"/>
                </a:solidFill>
              </a:rPr>
              <a:t>Komple Yeni Yatırım,   </a:t>
            </a:r>
          </a:p>
          <a:p>
            <a:r>
              <a:rPr lang="tr-TR" b="1" dirty="0" smtClean="0">
                <a:solidFill>
                  <a:schemeClr val="tx1"/>
                </a:solidFill>
              </a:rPr>
              <a:t>Yatırım Dönemi</a:t>
            </a:r>
            <a:r>
              <a:rPr lang="tr-TR" b="1" dirty="0" smtClean="0">
                <a:solidFill>
                  <a:srgbClr val="C00000"/>
                </a:solidFill>
              </a:rPr>
              <a:t>,  </a:t>
            </a:r>
          </a:p>
          <a:p>
            <a:r>
              <a:rPr lang="tr-TR" b="1" dirty="0" smtClean="0">
                <a:solidFill>
                  <a:srgbClr val="C00000"/>
                </a:solidFill>
              </a:rPr>
              <a:t>YKO= %30, </a:t>
            </a:r>
          </a:p>
          <a:p>
            <a:r>
              <a:rPr lang="tr-TR" b="1" dirty="0" smtClean="0">
                <a:solidFill>
                  <a:schemeClr val="tx1"/>
                </a:solidFill>
              </a:rPr>
              <a:t>VİO=% 30            </a:t>
            </a:r>
          </a:p>
          <a:p>
            <a:r>
              <a:rPr lang="tr-TR" b="1" dirty="0" smtClean="0">
                <a:solidFill>
                  <a:schemeClr val="tx1"/>
                </a:solidFill>
              </a:rPr>
              <a:t>İVO =  %20- (%20 x%80) = %4</a:t>
            </a:r>
          </a:p>
          <a:p>
            <a:r>
              <a:rPr lang="tr-TR" b="1" dirty="0" smtClean="0">
                <a:solidFill>
                  <a:srgbClr val="C00000"/>
                </a:solidFill>
              </a:rPr>
              <a:t>Yatırım Tutarı = 35.000.000    </a:t>
            </a:r>
          </a:p>
          <a:p>
            <a:r>
              <a:rPr lang="tr-TR" b="1" dirty="0" smtClean="0">
                <a:solidFill>
                  <a:srgbClr val="C00000"/>
                </a:solidFill>
              </a:rPr>
              <a:t>Kısmen İşletilmeye Başlanmış</a:t>
            </a:r>
            <a:r>
              <a:rPr lang="tr-TR" b="1" dirty="0" smtClean="0">
                <a:solidFill>
                  <a:schemeClr val="tx2"/>
                </a:solidFill>
              </a:rPr>
              <a:t>,</a:t>
            </a:r>
          </a:p>
          <a:p>
            <a:r>
              <a:rPr lang="tr-TR" b="1" dirty="0" smtClean="0">
                <a:solidFill>
                  <a:schemeClr val="tx1"/>
                </a:solidFill>
              </a:rPr>
              <a:t>Gerçekleşen Harcama Tut. =2.800.000   </a:t>
            </a:r>
          </a:p>
          <a:p>
            <a:r>
              <a:rPr lang="tr-TR" b="1" dirty="0" smtClean="0">
                <a:solidFill>
                  <a:schemeClr val="tx1"/>
                </a:solidFill>
              </a:rPr>
              <a:t>Kurumlar Vergisi Matrahı : 25.000.000 </a:t>
            </a:r>
          </a:p>
          <a:p>
            <a:r>
              <a:rPr lang="tr-TR" b="1" dirty="0" smtClean="0">
                <a:solidFill>
                  <a:schemeClr val="tx1"/>
                </a:solidFill>
              </a:rPr>
              <a:t>Mahsup Oranı 	%30</a:t>
            </a:r>
          </a:p>
          <a:p>
            <a:r>
              <a:rPr lang="tr-TR" b="1" u="sng" dirty="0" smtClean="0">
                <a:solidFill>
                  <a:srgbClr val="FF0000"/>
                </a:solidFill>
              </a:rPr>
              <a:t>15/4/2014 Kapama Vizesi Müracaatı</a:t>
            </a:r>
            <a:endParaRPr lang="tr-TR" b="1" u="sng" dirty="0">
              <a:solidFill>
                <a:srgbClr val="FF0000"/>
              </a:solidFill>
            </a:endParaRPr>
          </a:p>
        </p:txBody>
      </p:sp>
      <p:sp>
        <p:nvSpPr>
          <p:cNvPr id="8" name="İçerik Yer Tutucusu 2"/>
          <p:cNvSpPr txBox="1">
            <a:spLocks/>
          </p:cNvSpPr>
          <p:nvPr/>
        </p:nvSpPr>
        <p:spPr>
          <a:xfrm>
            <a:off x="5730648" y="840923"/>
            <a:ext cx="5150304" cy="5576206"/>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tr-TR" b="1" dirty="0" smtClean="0">
                <a:solidFill>
                  <a:srgbClr val="C00000"/>
                </a:solidFill>
              </a:rPr>
              <a:t>Baz Kontrol Değerleri:</a:t>
            </a:r>
          </a:p>
          <a:p>
            <a:pPr algn="ctr"/>
            <a:r>
              <a:rPr lang="tr-TR" sz="2000" b="1" dirty="0">
                <a:solidFill>
                  <a:srgbClr val="C00000"/>
                </a:solidFill>
              </a:rPr>
              <a:t>Toplam Yatırıma Katkı Tutarı =Toplam Yatırım Harcaması x %40 = </a:t>
            </a:r>
          </a:p>
          <a:p>
            <a:pPr algn="ctr"/>
            <a:r>
              <a:rPr lang="tr-TR" sz="2000" b="1" dirty="0" smtClean="0">
                <a:solidFill>
                  <a:schemeClr val="tx1"/>
                </a:solidFill>
              </a:rPr>
              <a:t>35.000.000 </a:t>
            </a:r>
            <a:r>
              <a:rPr lang="tr-TR" sz="2000" b="1" dirty="0">
                <a:solidFill>
                  <a:schemeClr val="tx1"/>
                </a:solidFill>
              </a:rPr>
              <a:t>x </a:t>
            </a:r>
            <a:r>
              <a:rPr lang="tr-TR" sz="2000" b="1" dirty="0" smtClean="0">
                <a:solidFill>
                  <a:schemeClr val="tx1"/>
                </a:solidFill>
              </a:rPr>
              <a:t>%30 </a:t>
            </a:r>
            <a:r>
              <a:rPr lang="tr-TR" sz="2000" b="1" dirty="0">
                <a:solidFill>
                  <a:schemeClr val="tx1"/>
                </a:solidFill>
              </a:rPr>
              <a:t>= </a:t>
            </a:r>
            <a:r>
              <a:rPr lang="tr-TR" sz="2000" b="1" dirty="0" smtClean="0">
                <a:solidFill>
                  <a:schemeClr val="tx1"/>
                </a:solidFill>
              </a:rPr>
              <a:t>10.500.000</a:t>
            </a:r>
            <a:endParaRPr lang="tr-TR" sz="2000" b="1" dirty="0">
              <a:solidFill>
                <a:schemeClr val="tx1"/>
              </a:solidFill>
            </a:endParaRPr>
          </a:p>
          <a:p>
            <a:pPr algn="ctr"/>
            <a:r>
              <a:rPr lang="tr-TR" sz="2000" b="1" dirty="0" smtClean="0">
                <a:solidFill>
                  <a:srgbClr val="C00000"/>
                </a:solidFill>
              </a:rPr>
              <a:t>------------------------------------------------------------</a:t>
            </a:r>
          </a:p>
          <a:p>
            <a:pPr algn="ctr"/>
            <a:r>
              <a:rPr lang="tr-TR" sz="2000" b="1" dirty="0" smtClean="0">
                <a:solidFill>
                  <a:srgbClr val="C00000"/>
                </a:solidFill>
              </a:rPr>
              <a:t>1.Sınır</a:t>
            </a:r>
          </a:p>
          <a:p>
            <a:pPr algn="ctr"/>
            <a:r>
              <a:rPr lang="tr-TR" sz="2000" b="1" dirty="0" smtClean="0">
                <a:solidFill>
                  <a:srgbClr val="C00000"/>
                </a:solidFill>
              </a:rPr>
              <a:t>Azami Mahsup Tutarı  =</a:t>
            </a:r>
          </a:p>
          <a:p>
            <a:pPr algn="ctr"/>
            <a:r>
              <a:rPr lang="tr-TR" sz="2000" b="1" dirty="0" smtClean="0">
                <a:solidFill>
                  <a:schemeClr val="tx1"/>
                </a:solidFill>
              </a:rPr>
              <a:t>Toplam Yatırım Tutarı  x %30 = 10.500.000 x30 =  3,150.000  </a:t>
            </a:r>
            <a:endParaRPr lang="tr-TR" b="1" dirty="0">
              <a:solidFill>
                <a:srgbClr val="C00000"/>
              </a:solidFill>
            </a:endParaRPr>
          </a:p>
          <a:p>
            <a:pPr algn="ctr"/>
            <a:r>
              <a:rPr lang="tr-TR" sz="2000" b="1" dirty="0" smtClean="0">
                <a:solidFill>
                  <a:srgbClr val="C00000"/>
                </a:solidFill>
              </a:rPr>
              <a:t>----------------------------------------------------------</a:t>
            </a:r>
            <a:endParaRPr lang="tr-TR" sz="2000" b="1" dirty="0">
              <a:solidFill>
                <a:srgbClr val="C00000"/>
              </a:solidFill>
            </a:endParaRPr>
          </a:p>
          <a:p>
            <a:pPr algn="ctr"/>
            <a:r>
              <a:rPr lang="tr-TR" sz="2000" b="1" dirty="0" smtClean="0">
                <a:solidFill>
                  <a:srgbClr val="C00000"/>
                </a:solidFill>
              </a:rPr>
              <a:t>2.Sınır</a:t>
            </a:r>
          </a:p>
          <a:p>
            <a:pPr algn="ctr"/>
            <a:r>
              <a:rPr lang="tr-TR" sz="2000" b="1" dirty="0" smtClean="0">
                <a:solidFill>
                  <a:srgbClr val="C00000"/>
                </a:solidFill>
              </a:rPr>
              <a:t>Gerçekleşen Yatırım Harcaması  =</a:t>
            </a:r>
          </a:p>
          <a:p>
            <a:pPr algn="ctr"/>
            <a:r>
              <a:rPr lang="tr-TR" sz="2000" b="1" dirty="0" smtClean="0">
                <a:solidFill>
                  <a:schemeClr val="tx1"/>
                </a:solidFill>
              </a:rPr>
              <a:t>2.800.000</a:t>
            </a:r>
            <a:endParaRPr lang="tr-TR" sz="2000" b="1" dirty="0">
              <a:solidFill>
                <a:schemeClr val="tx1"/>
              </a:solidFill>
            </a:endParaRPr>
          </a:p>
          <a:p>
            <a:pPr algn="ctr"/>
            <a:endParaRPr lang="tr-TR" sz="2000" b="1" dirty="0" smtClean="0">
              <a:solidFill>
                <a:srgbClr val="C00000"/>
              </a:solidFill>
            </a:endParaRPr>
          </a:p>
        </p:txBody>
      </p:sp>
    </p:spTree>
    <p:extLst>
      <p:ext uri="{BB962C8B-B14F-4D97-AF65-F5344CB8AC3E}">
        <p14:creationId xmlns:p14="http://schemas.microsoft.com/office/powerpoint/2010/main" val="3544800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1371490" cy="561824"/>
          </a:xfrm>
          <a:solidFill>
            <a:srgbClr val="FFFF00"/>
          </a:solidFill>
        </p:spPr>
        <p:txBody>
          <a:bodyPr>
            <a:noAutofit/>
          </a:bodyPr>
          <a:lstStyle/>
          <a:p>
            <a:r>
              <a:rPr lang="tr-TR" sz="3600" b="1" dirty="0">
                <a:solidFill>
                  <a:srgbClr val="FF0000"/>
                </a:solidFill>
              </a:rPr>
              <a:t>Örnek Uygulamalar 					</a:t>
            </a:r>
            <a:r>
              <a:rPr lang="tr-TR" sz="3600" b="1" dirty="0" smtClean="0">
                <a:solidFill>
                  <a:srgbClr val="FF0000"/>
                </a:solidFill>
              </a:rPr>
              <a:t>Örnek.3</a:t>
            </a:r>
            <a:endParaRPr lang="tr-TR" sz="3600" b="1" dirty="0">
              <a:solidFill>
                <a:srgbClr val="FF0000"/>
              </a:solidFill>
            </a:endParaRPr>
          </a:p>
        </p:txBody>
      </p:sp>
      <p:sp>
        <p:nvSpPr>
          <p:cNvPr id="6" name="İçerik Yer Tutucusu 2"/>
          <p:cNvSpPr txBox="1">
            <a:spLocks/>
          </p:cNvSpPr>
          <p:nvPr/>
        </p:nvSpPr>
        <p:spPr>
          <a:xfrm>
            <a:off x="319768" y="725108"/>
            <a:ext cx="11567432" cy="5838977"/>
          </a:xfrm>
          <a:prstGeom prst="rect">
            <a:avLst/>
          </a:prstGeom>
          <a:no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endParaRPr lang="tr-TR" sz="2800" b="1" dirty="0" smtClean="0">
              <a:solidFill>
                <a:srgbClr val="0070C0"/>
              </a:solidFill>
            </a:endParaRPr>
          </a:p>
          <a:p>
            <a:pPr algn="ctr"/>
            <a:endParaRPr lang="tr-TR" sz="2800" b="1" dirty="0">
              <a:solidFill>
                <a:srgbClr val="0070C0"/>
              </a:solidFill>
            </a:endParaRPr>
          </a:p>
          <a:p>
            <a:pPr algn="ctr"/>
            <a:r>
              <a:rPr lang="tr-TR" sz="2800" b="1" dirty="0" smtClean="0">
                <a:solidFill>
                  <a:srgbClr val="0070C0"/>
                </a:solidFill>
              </a:rPr>
              <a:t>…. Döneminde Hak Kazanılan Yatırıma Katkı Tutarı </a:t>
            </a:r>
          </a:p>
          <a:p>
            <a:pPr algn="ctr"/>
            <a:r>
              <a:rPr lang="tr-TR" sz="2800" b="1" dirty="0" smtClean="0">
                <a:solidFill>
                  <a:srgbClr val="0070C0"/>
                </a:solidFill>
              </a:rPr>
              <a:t>Toplam Yatırım Tutarı x Yatırıma Katkı Oranı  x Mahsup Oranı</a:t>
            </a:r>
          </a:p>
          <a:p>
            <a:pPr algn="ctr"/>
            <a:r>
              <a:rPr lang="tr-TR" sz="2800" b="1" dirty="0" smtClean="0">
                <a:solidFill>
                  <a:schemeClr val="tx1"/>
                </a:solidFill>
              </a:rPr>
              <a:t>35.000.000 x %30x %30 = 3.150.000 </a:t>
            </a:r>
          </a:p>
          <a:p>
            <a:pPr algn="ctr"/>
            <a:r>
              <a:rPr lang="tr-TR" sz="2800" b="1" dirty="0" smtClean="0">
                <a:solidFill>
                  <a:schemeClr val="tx1"/>
                </a:solidFill>
              </a:rPr>
              <a:t>İndirimli Kurumlar Vergisinden Yararlanılabilecek Matrah </a:t>
            </a:r>
          </a:p>
          <a:p>
            <a:pPr algn="ctr"/>
            <a:r>
              <a:rPr lang="tr-TR" sz="2800" b="1" dirty="0" smtClean="0">
                <a:solidFill>
                  <a:schemeClr val="tx1"/>
                </a:solidFill>
              </a:rPr>
              <a:t>(Yararlanılabilecek YKT / (%20x%70) = 3.150.000 / %14  = </a:t>
            </a:r>
            <a:r>
              <a:rPr lang="tr-TR" sz="2800" b="1" u="sng" dirty="0" smtClean="0">
                <a:solidFill>
                  <a:srgbClr val="C00000"/>
                </a:solidFill>
              </a:rPr>
              <a:t>22.500.000</a:t>
            </a:r>
          </a:p>
          <a:p>
            <a:pPr algn="ctr"/>
            <a:r>
              <a:rPr lang="tr-TR" sz="3200" b="1" dirty="0" smtClean="0">
                <a:solidFill>
                  <a:srgbClr val="C00000"/>
                </a:solidFill>
              </a:rPr>
              <a:t>Yapılan Yatırım Tutarı Sınırı nedeniyle</a:t>
            </a:r>
          </a:p>
          <a:p>
            <a:pPr algn="ctr"/>
            <a:r>
              <a:rPr lang="tr-TR" sz="3200" b="1" dirty="0" smtClean="0">
                <a:solidFill>
                  <a:srgbClr val="C00000"/>
                </a:solidFill>
              </a:rPr>
              <a:t>2.800.000 / %14 = 20.000.000</a:t>
            </a:r>
            <a:endParaRPr lang="tr-TR" sz="3200" b="1" dirty="0">
              <a:solidFill>
                <a:srgbClr val="C00000"/>
              </a:solidFill>
            </a:endParaRPr>
          </a:p>
        </p:txBody>
      </p:sp>
    </p:spTree>
    <p:extLst>
      <p:ext uri="{BB962C8B-B14F-4D97-AF65-F5344CB8AC3E}">
        <p14:creationId xmlns:p14="http://schemas.microsoft.com/office/powerpoint/2010/main" val="689797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09" y="163285"/>
            <a:ext cx="11036639" cy="561824"/>
          </a:xfrm>
          <a:solidFill>
            <a:srgbClr val="FFFF00"/>
          </a:solidFill>
        </p:spPr>
        <p:txBody>
          <a:bodyPr>
            <a:noAutofit/>
          </a:bodyPr>
          <a:lstStyle/>
          <a:p>
            <a:r>
              <a:rPr lang="tr-TR" sz="3600" b="1" dirty="0">
                <a:solidFill>
                  <a:srgbClr val="FF0000"/>
                </a:solidFill>
              </a:rPr>
              <a:t>Örnek Uygulamalar 					</a:t>
            </a:r>
            <a:r>
              <a:rPr lang="tr-TR" sz="3600" b="1" dirty="0" smtClean="0">
                <a:solidFill>
                  <a:srgbClr val="FF0000"/>
                </a:solidFill>
              </a:rPr>
              <a:t>Örnek.3</a:t>
            </a:r>
            <a:endParaRPr lang="tr-TR" sz="3600" b="1" dirty="0">
              <a:solidFill>
                <a:srgbClr val="FF0000"/>
              </a:solidFill>
            </a:endParaRPr>
          </a:p>
        </p:txBody>
      </p:sp>
      <p:sp>
        <p:nvSpPr>
          <p:cNvPr id="6" name="İçerik Yer Tutucusu 2"/>
          <p:cNvSpPr txBox="1">
            <a:spLocks/>
          </p:cNvSpPr>
          <p:nvPr/>
        </p:nvSpPr>
        <p:spPr>
          <a:xfrm>
            <a:off x="319768" y="839412"/>
            <a:ext cx="11338832" cy="1103691"/>
          </a:xfrm>
          <a:prstGeom prst="rect">
            <a:avLst/>
          </a:prstGeom>
          <a:solidFill>
            <a:srgbClr val="FFFF00"/>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İndirimli Orana Tabi Matrah Üzerinden  Hesaplanan Kurumlar Vergisi</a:t>
            </a:r>
          </a:p>
          <a:p>
            <a:pPr algn="ctr"/>
            <a:r>
              <a:rPr lang="tr-TR" b="1" dirty="0" smtClean="0">
                <a:solidFill>
                  <a:srgbClr val="0070C0"/>
                </a:solidFill>
              </a:rPr>
              <a:t>20.000.000 x %6  = 1.200.000</a:t>
            </a:r>
            <a:endParaRPr lang="tr-TR" b="1" dirty="0" smtClean="0">
              <a:solidFill>
                <a:schemeClr val="tx1"/>
              </a:solidFill>
            </a:endParaRPr>
          </a:p>
          <a:p>
            <a:pPr lvl="1" algn="ctr"/>
            <a:endParaRPr lang="tr-TR" sz="2800" b="1" dirty="0">
              <a:solidFill>
                <a:srgbClr val="C00000"/>
              </a:solidFill>
            </a:endParaRPr>
          </a:p>
        </p:txBody>
      </p:sp>
      <p:sp>
        <p:nvSpPr>
          <p:cNvPr id="8" name="İçerik Yer Tutucusu 2"/>
          <p:cNvSpPr txBox="1">
            <a:spLocks/>
          </p:cNvSpPr>
          <p:nvPr/>
        </p:nvSpPr>
        <p:spPr>
          <a:xfrm>
            <a:off x="319768" y="2111523"/>
            <a:ext cx="11338832" cy="1103691"/>
          </a:xfrm>
          <a:prstGeom prst="rect">
            <a:avLst/>
          </a:prstGeom>
          <a:solidFill>
            <a:schemeClr val="bg2">
              <a:lumMod val="75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Genel Orana Tabi Matrah Üzerinden Hesaplanan Kurumlar Vergisi</a:t>
            </a:r>
          </a:p>
          <a:p>
            <a:pPr algn="ctr"/>
            <a:r>
              <a:rPr lang="tr-TR" b="1" dirty="0" smtClean="0">
                <a:solidFill>
                  <a:srgbClr val="0070C0"/>
                </a:solidFill>
              </a:rPr>
              <a:t>(25.000.000 – 20.000.000) 5.000.000  x %20 = 1.000.000 </a:t>
            </a:r>
            <a:endParaRPr lang="tr-TR" b="1" dirty="0" smtClean="0">
              <a:solidFill>
                <a:schemeClr val="tx1"/>
              </a:solidFill>
            </a:endParaRPr>
          </a:p>
          <a:p>
            <a:pPr algn="ctr"/>
            <a:endParaRPr lang="tr-TR" sz="2800" b="1" dirty="0">
              <a:solidFill>
                <a:srgbClr val="C00000"/>
              </a:solidFill>
            </a:endParaRPr>
          </a:p>
        </p:txBody>
      </p:sp>
      <p:sp>
        <p:nvSpPr>
          <p:cNvPr id="10" name="İçerik Yer Tutucusu 2"/>
          <p:cNvSpPr txBox="1">
            <a:spLocks/>
          </p:cNvSpPr>
          <p:nvPr/>
        </p:nvSpPr>
        <p:spPr>
          <a:xfrm>
            <a:off x="319768" y="3460149"/>
            <a:ext cx="11338832" cy="1103691"/>
          </a:xfrm>
          <a:prstGeom prst="rect">
            <a:avLst/>
          </a:prstGeom>
          <a:solidFill>
            <a:schemeClr val="accent1">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Hesaplanan TOPLAM  Kurumlar Vergisi</a:t>
            </a:r>
          </a:p>
          <a:p>
            <a:pPr algn="ctr"/>
            <a:r>
              <a:rPr lang="tr-TR" b="1" dirty="0" smtClean="0">
                <a:solidFill>
                  <a:srgbClr val="0070C0"/>
                </a:solidFill>
              </a:rPr>
              <a:t>1.200.000  + 1.000.000 = 2.200.000</a:t>
            </a:r>
            <a:endParaRPr lang="tr-TR" b="1" dirty="0" smtClean="0">
              <a:solidFill>
                <a:schemeClr val="tx1"/>
              </a:solidFill>
            </a:endParaRPr>
          </a:p>
          <a:p>
            <a:pPr algn="ctr"/>
            <a:endParaRPr lang="tr-TR" sz="2800" b="1" dirty="0">
              <a:solidFill>
                <a:srgbClr val="C00000"/>
              </a:solidFill>
            </a:endParaRPr>
          </a:p>
        </p:txBody>
      </p:sp>
      <p:sp>
        <p:nvSpPr>
          <p:cNvPr id="11" name="İçerik Yer Tutucusu 2"/>
          <p:cNvSpPr txBox="1">
            <a:spLocks/>
          </p:cNvSpPr>
          <p:nvPr/>
        </p:nvSpPr>
        <p:spPr>
          <a:xfrm>
            <a:off x="319768" y="4963886"/>
            <a:ext cx="11338832" cy="1103691"/>
          </a:xfrm>
          <a:prstGeom prst="rect">
            <a:avLst/>
          </a:prstGeom>
          <a:solidFill>
            <a:schemeClr val="accent3">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Yatırım Döneminde Yararlanılan Katkı Tutarı (Tahsilinden Vazgeçilen Kurumlar Vergisi)</a:t>
            </a:r>
          </a:p>
          <a:p>
            <a:pPr algn="ctr"/>
            <a:r>
              <a:rPr lang="tr-TR" b="1" dirty="0" smtClean="0">
                <a:solidFill>
                  <a:srgbClr val="0070C0"/>
                </a:solidFill>
              </a:rPr>
              <a:t>(25.000.00 x %20) – ( 20.000.000 x %6) = 2.800.00 TL’dir.</a:t>
            </a:r>
            <a:endParaRPr lang="tr-TR" b="1" dirty="0" smtClean="0">
              <a:solidFill>
                <a:schemeClr val="tx1"/>
              </a:solidFill>
            </a:endParaRPr>
          </a:p>
          <a:p>
            <a:pPr algn="ctr"/>
            <a:endParaRPr lang="tr-TR" sz="2800" b="1" dirty="0">
              <a:solidFill>
                <a:srgbClr val="C00000"/>
              </a:solidFill>
            </a:endParaRPr>
          </a:p>
        </p:txBody>
      </p:sp>
    </p:spTree>
    <p:extLst>
      <p:ext uri="{BB962C8B-B14F-4D97-AF65-F5344CB8AC3E}">
        <p14:creationId xmlns:p14="http://schemas.microsoft.com/office/powerpoint/2010/main" val="1278803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a:spLocks noGrp="1"/>
          </p:cNvSpPr>
          <p:nvPr>
            <p:ph type="title"/>
          </p:nvPr>
        </p:nvSpPr>
        <p:spPr>
          <a:xfrm>
            <a:off x="657224" y="499533"/>
            <a:ext cx="10689063" cy="685323"/>
          </a:xfrm>
          <a:solidFill>
            <a:srgbClr val="FFFF00"/>
          </a:solidFill>
        </p:spPr>
        <p:txBody>
          <a:bodyPr/>
          <a:lstStyle/>
          <a:p>
            <a:r>
              <a:rPr lang="tr-TR" sz="4000" dirty="0" smtClean="0"/>
              <a:t>Kapsam :</a:t>
            </a:r>
            <a:endParaRPr lang="tr-TR" sz="4000" dirty="0"/>
          </a:p>
        </p:txBody>
      </p:sp>
      <p:pic>
        <p:nvPicPr>
          <p:cNvPr id="5" name="Resim 4"/>
          <p:cNvPicPr>
            <a:picLocks noChangeAspect="1"/>
          </p:cNvPicPr>
          <p:nvPr/>
        </p:nvPicPr>
        <p:blipFill>
          <a:blip r:embed="rId2"/>
          <a:stretch>
            <a:fillRect/>
          </a:stretch>
        </p:blipFill>
        <p:spPr>
          <a:xfrm>
            <a:off x="657224" y="1740762"/>
            <a:ext cx="10689063" cy="4237087"/>
          </a:xfrm>
          <a:prstGeom prst="rect">
            <a:avLst/>
          </a:prstGeom>
        </p:spPr>
      </p:pic>
    </p:spTree>
    <p:extLst>
      <p:ext uri="{BB962C8B-B14F-4D97-AF65-F5344CB8AC3E}">
        <p14:creationId xmlns:p14="http://schemas.microsoft.com/office/powerpoint/2010/main" val="18440156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0429876" cy="561824"/>
          </a:xfrm>
          <a:solidFill>
            <a:srgbClr val="FFFF00"/>
          </a:solidFill>
        </p:spPr>
        <p:txBody>
          <a:bodyPr>
            <a:noAutofit/>
          </a:bodyPr>
          <a:lstStyle/>
          <a:p>
            <a:r>
              <a:rPr lang="tr-TR" sz="3600" b="1" dirty="0">
                <a:solidFill>
                  <a:srgbClr val="FF0000"/>
                </a:solidFill>
              </a:rPr>
              <a:t>Örnek Uygulamalar 					</a:t>
            </a:r>
            <a:r>
              <a:rPr lang="tr-TR" sz="3600" b="1" dirty="0" smtClean="0">
                <a:solidFill>
                  <a:srgbClr val="FF0000"/>
                </a:solidFill>
              </a:rPr>
              <a:t>Örnek.3</a:t>
            </a:r>
            <a:endParaRPr lang="tr-TR" sz="3600" b="1" dirty="0">
              <a:solidFill>
                <a:srgbClr val="FF0000"/>
              </a:solidFill>
            </a:endParaRPr>
          </a:p>
        </p:txBody>
      </p:sp>
      <p:sp>
        <p:nvSpPr>
          <p:cNvPr id="3" name="Dikdörtgen 2"/>
          <p:cNvSpPr/>
          <p:nvPr/>
        </p:nvSpPr>
        <p:spPr>
          <a:xfrm>
            <a:off x="718457" y="1045029"/>
            <a:ext cx="11299372" cy="5693866"/>
          </a:xfrm>
          <a:prstGeom prst="rect">
            <a:avLst/>
          </a:prstGeom>
        </p:spPr>
        <p:txBody>
          <a:bodyPr wrap="square">
            <a:spAutoFit/>
          </a:bodyPr>
          <a:lstStyle/>
          <a:p>
            <a:r>
              <a:rPr lang="tr-TR" sz="2800" dirty="0">
                <a:latin typeface="Calibri" panose="020F0502020204030204" pitchFamily="34" charset="0"/>
                <a:ea typeface="Calibri" panose="020F0502020204030204" pitchFamily="34" charset="0"/>
                <a:cs typeface="Calibri" panose="020F0502020204030204" pitchFamily="34" charset="0"/>
              </a:rPr>
              <a:t>	</a:t>
            </a:r>
            <a:r>
              <a:rPr lang="tr-TR" sz="2800" dirty="0"/>
              <a:t> 2013 hesap döneminde diğer faaliyetlerden elde edilen kazanca indirimli kurumlar vergisi oranı uygulanması nedeniyle tahsilinden vazgeçilen kurumlar vergisi tutarı [(20.000.000 TL x %20) - (20.000.000 TL x %6)] 2.800.000 TL’dir. Buna göre, toplam yatırıma katkı tutarının yatırım döneminde yararlanılabilecek 3.150.000  TL’lik  kısmından  kalan  (3.150.000  - 2.800.000 TL) 350.000 TL’lik tutar için, en az bu tutar kadar ilave yatırım harcaması yapılmış olması kaydıyla </a:t>
            </a:r>
            <a:r>
              <a:rPr lang="tr-TR" sz="2800" u="sng" dirty="0">
                <a:solidFill>
                  <a:srgbClr val="FF0000"/>
                </a:solidFill>
              </a:rPr>
              <a:t>yatırım dönemi içinde yer </a:t>
            </a:r>
            <a:r>
              <a:rPr lang="tr-TR" sz="2800" dirty="0"/>
              <a:t>alan izleyen hesap döneminde diğer faaliyetlerden elde edilen kazançlara indirimli kurumlar vergisi uygulanabilecektir.</a:t>
            </a:r>
          </a:p>
          <a:p>
            <a:r>
              <a:rPr lang="tr-TR" sz="2800" u="sng" dirty="0">
                <a:solidFill>
                  <a:srgbClr val="C00000"/>
                </a:solidFill>
              </a:rPr>
              <a:t>Öte yandan, toplam yatırıma katkı tutarının yatırım döneminde kullanılmayan kısmının, hak kazanılan yatırıma katkı tutarını aşmamak üzere, </a:t>
            </a:r>
            <a:r>
              <a:rPr lang="tr-TR" sz="2800" u="sng" dirty="0"/>
              <a:t>bu yatırımın işletilmesinden elde edilecek kazançlara </a:t>
            </a:r>
            <a:r>
              <a:rPr lang="tr-TR" sz="2800" u="sng" dirty="0">
                <a:solidFill>
                  <a:srgbClr val="C00000"/>
                </a:solidFill>
              </a:rPr>
              <a:t>indirimli kurumlar vergisi uygulanmak suretiyle kullanılabileceği tabiidir.</a:t>
            </a:r>
          </a:p>
        </p:txBody>
      </p:sp>
    </p:spTree>
    <p:extLst>
      <p:ext uri="{BB962C8B-B14F-4D97-AF65-F5344CB8AC3E}">
        <p14:creationId xmlns:p14="http://schemas.microsoft.com/office/powerpoint/2010/main" val="4202804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0429876" cy="561824"/>
          </a:xfrm>
          <a:solidFill>
            <a:srgbClr val="FFFF00"/>
          </a:solidFill>
        </p:spPr>
        <p:txBody>
          <a:bodyPr>
            <a:noAutofit/>
          </a:bodyPr>
          <a:lstStyle/>
          <a:p>
            <a:r>
              <a:rPr lang="tr-TR" sz="3600" b="1" dirty="0">
                <a:solidFill>
                  <a:srgbClr val="FF0000"/>
                </a:solidFill>
              </a:rPr>
              <a:t>Örnek Uygulamalar 					</a:t>
            </a:r>
            <a:r>
              <a:rPr lang="tr-TR" sz="3600" b="1" dirty="0" smtClean="0">
                <a:solidFill>
                  <a:srgbClr val="FF0000"/>
                </a:solidFill>
              </a:rPr>
              <a:t>Örnek.3</a:t>
            </a:r>
            <a:endParaRPr lang="tr-TR" sz="3600" b="1" dirty="0">
              <a:solidFill>
                <a:srgbClr val="FF0000"/>
              </a:solidFill>
            </a:endParaRPr>
          </a:p>
        </p:txBody>
      </p:sp>
      <p:sp>
        <p:nvSpPr>
          <p:cNvPr id="3" name="Dikdörtgen 2"/>
          <p:cNvSpPr/>
          <p:nvPr/>
        </p:nvSpPr>
        <p:spPr>
          <a:xfrm>
            <a:off x="718457" y="1045029"/>
            <a:ext cx="11299372" cy="5016758"/>
          </a:xfrm>
          <a:prstGeom prst="rect">
            <a:avLst/>
          </a:prstGeom>
        </p:spPr>
        <p:txBody>
          <a:bodyPr wrap="square">
            <a:spAutoFit/>
          </a:bodyPr>
          <a:lstStyle/>
          <a:p>
            <a:r>
              <a:rPr lang="tr-TR" sz="4000" dirty="0">
                <a:latin typeface="Calibri" panose="020F0502020204030204" pitchFamily="34" charset="0"/>
                <a:ea typeface="Calibri" panose="020F0502020204030204" pitchFamily="34" charset="0"/>
                <a:cs typeface="Calibri" panose="020F0502020204030204" pitchFamily="34" charset="0"/>
              </a:rPr>
              <a:t>	</a:t>
            </a:r>
            <a:r>
              <a:rPr lang="tr-TR" sz="4000" dirty="0"/>
              <a:t>(E) A.Ş.’</a:t>
            </a:r>
            <a:r>
              <a:rPr lang="tr-TR" sz="4000" dirty="0" err="1"/>
              <a:t>nin</a:t>
            </a:r>
            <a:r>
              <a:rPr lang="tr-TR" sz="4000" dirty="0"/>
              <a:t> yatırımının 12/3/2014 tarihinde fiilen tamamlanması nedeniyle 2014 hesap döneminin 1. geçici vergilendirme döneminde yatırım dönemi sona erdiğinden, 2014 hesap döneminin 2. geçici vergilendirme döneminden itibaren </a:t>
            </a:r>
            <a:r>
              <a:rPr lang="tr-TR" sz="4000" dirty="0">
                <a:solidFill>
                  <a:srgbClr val="FF0000"/>
                </a:solidFill>
              </a:rPr>
              <a:t>diğer faaliyetlerden elde ettiği kazançları </a:t>
            </a:r>
            <a:r>
              <a:rPr lang="tr-TR" sz="4000" dirty="0"/>
              <a:t>için söz konusu yatırım teşvik belgesi kapsamında </a:t>
            </a:r>
            <a:r>
              <a:rPr lang="tr-TR" sz="4000" dirty="0">
                <a:solidFill>
                  <a:srgbClr val="FF0000"/>
                </a:solidFill>
              </a:rPr>
              <a:t>indirimli kurumlar vergisi uygulanması mümkün bulunmamaktadır.</a:t>
            </a:r>
            <a:endParaRPr lang="tr-TR" sz="4000" u="sng" dirty="0">
              <a:solidFill>
                <a:srgbClr val="FF0000"/>
              </a:solidFill>
            </a:endParaRPr>
          </a:p>
        </p:txBody>
      </p:sp>
    </p:spTree>
    <p:extLst>
      <p:ext uri="{BB962C8B-B14F-4D97-AF65-F5344CB8AC3E}">
        <p14:creationId xmlns:p14="http://schemas.microsoft.com/office/powerpoint/2010/main" val="26626710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1299372" cy="532174"/>
          </a:xfrm>
          <a:solidFill>
            <a:srgbClr val="FFFF00"/>
          </a:solidFill>
        </p:spPr>
        <p:txBody>
          <a:bodyPr>
            <a:noAutofit/>
          </a:bodyPr>
          <a:lstStyle/>
          <a:p>
            <a:r>
              <a:rPr lang="tr-TR" sz="3600" b="1" dirty="0">
                <a:solidFill>
                  <a:srgbClr val="FF0000"/>
                </a:solidFill>
              </a:rPr>
              <a:t>Örnek Uygulamalar 					</a:t>
            </a:r>
            <a:r>
              <a:rPr lang="tr-TR" sz="3600" b="1" dirty="0" smtClean="0">
                <a:solidFill>
                  <a:srgbClr val="FF0000"/>
                </a:solidFill>
              </a:rPr>
              <a:t>Örnek.4</a:t>
            </a:r>
            <a:endParaRPr lang="tr-TR" sz="3600" b="1" dirty="0">
              <a:solidFill>
                <a:srgbClr val="FF0000"/>
              </a:solidFill>
            </a:endParaRPr>
          </a:p>
        </p:txBody>
      </p:sp>
      <p:sp>
        <p:nvSpPr>
          <p:cNvPr id="3" name="Dikdörtgen 2"/>
          <p:cNvSpPr/>
          <p:nvPr/>
        </p:nvSpPr>
        <p:spPr>
          <a:xfrm>
            <a:off x="515710" y="1401158"/>
            <a:ext cx="11299372" cy="5262979"/>
          </a:xfrm>
          <a:prstGeom prst="rect">
            <a:avLst/>
          </a:prstGeom>
        </p:spPr>
        <p:txBody>
          <a:bodyPr wrap="square">
            <a:spAutoFit/>
          </a:bodyPr>
          <a:lstStyle/>
          <a:p>
            <a:pPr algn="ctr"/>
            <a:r>
              <a:rPr lang="tr-TR" sz="4800" b="1" dirty="0">
                <a:solidFill>
                  <a:srgbClr val="FF0000"/>
                </a:solidFill>
              </a:rPr>
              <a:t>Yatırım Döneminde  Diğer Kazançlar Yanında Yatırımdan Elde Edilen Kazançlar da varsa </a:t>
            </a:r>
            <a:r>
              <a:rPr lang="tr-TR" sz="4800" b="1" dirty="0" smtClean="0">
                <a:solidFill>
                  <a:srgbClr val="FF0000"/>
                </a:solidFill>
              </a:rPr>
              <a:t>?</a:t>
            </a:r>
          </a:p>
          <a:p>
            <a:pPr algn="ctr"/>
            <a:endParaRPr lang="tr-TR" sz="4800" dirty="0" smtClean="0">
              <a:latin typeface="Calibri" panose="020F0502020204030204" pitchFamily="34" charset="0"/>
            </a:endParaRPr>
          </a:p>
          <a:p>
            <a:pPr algn="ctr"/>
            <a:r>
              <a:rPr lang="tr-TR" sz="4800" dirty="0" smtClean="0">
                <a:latin typeface="Calibri" panose="020F0502020204030204" pitchFamily="34" charset="0"/>
              </a:rPr>
              <a:t>Yatırımdan Elde Edilen Kazanç İçin İndirimli Kurumlar Vergisi ile Diğer Kazançlar İçin Uygulanacak İndirimli Kurumlar Vergisi Ayrı Ayrı Hesaplanıp Birlikte değerlendirilecektir. </a:t>
            </a:r>
            <a:endParaRPr lang="tr-TR" sz="4800" u="sng" dirty="0">
              <a:solidFill>
                <a:srgbClr val="FF0000"/>
              </a:solidFill>
            </a:endParaRPr>
          </a:p>
        </p:txBody>
      </p:sp>
    </p:spTree>
    <p:extLst>
      <p:ext uri="{BB962C8B-B14F-4D97-AF65-F5344CB8AC3E}">
        <p14:creationId xmlns:p14="http://schemas.microsoft.com/office/powerpoint/2010/main" val="27333896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15710" y="4559121"/>
            <a:ext cx="5022205" cy="540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2" name="Unvan 1"/>
          <p:cNvSpPr>
            <a:spLocks noGrp="1"/>
          </p:cNvSpPr>
          <p:nvPr>
            <p:ph type="title"/>
          </p:nvPr>
        </p:nvSpPr>
        <p:spPr>
          <a:xfrm>
            <a:off x="515710" y="163285"/>
            <a:ext cx="10429876" cy="561824"/>
          </a:xfrm>
          <a:solidFill>
            <a:srgbClr val="FFFF00"/>
          </a:solidFill>
        </p:spPr>
        <p:txBody>
          <a:bodyPr>
            <a:noAutofit/>
          </a:bodyPr>
          <a:lstStyle/>
          <a:p>
            <a:r>
              <a:rPr lang="tr-TR" sz="3600" b="1" dirty="0">
                <a:solidFill>
                  <a:srgbClr val="FF0000"/>
                </a:solidFill>
              </a:rPr>
              <a:t>Örnek Uygulamalar 					Örnek.4</a:t>
            </a:r>
          </a:p>
        </p:txBody>
      </p:sp>
      <p:sp>
        <p:nvSpPr>
          <p:cNvPr id="3" name="İçerik Yer Tutucusu 2"/>
          <p:cNvSpPr>
            <a:spLocks noGrp="1"/>
          </p:cNvSpPr>
          <p:nvPr>
            <p:ph idx="1"/>
          </p:nvPr>
        </p:nvSpPr>
        <p:spPr>
          <a:xfrm>
            <a:off x="515710" y="840923"/>
            <a:ext cx="5150304" cy="5576206"/>
          </a:xfrm>
        </p:spPr>
        <p:txBody>
          <a:bodyPr>
            <a:normAutofit/>
          </a:bodyPr>
          <a:lstStyle/>
          <a:p>
            <a:r>
              <a:rPr lang="tr-TR" b="1" dirty="0" smtClean="0">
                <a:solidFill>
                  <a:srgbClr val="C00000"/>
                </a:solidFill>
              </a:rPr>
              <a:t>Komple Yeni Yatırım,   </a:t>
            </a:r>
          </a:p>
          <a:p>
            <a:r>
              <a:rPr lang="tr-TR" b="1" dirty="0" smtClean="0">
                <a:solidFill>
                  <a:schemeClr val="tx1"/>
                </a:solidFill>
              </a:rPr>
              <a:t>Yatırım Dönemi</a:t>
            </a:r>
            <a:r>
              <a:rPr lang="tr-TR" b="1" dirty="0" smtClean="0">
                <a:solidFill>
                  <a:srgbClr val="C00000"/>
                </a:solidFill>
              </a:rPr>
              <a:t>,  </a:t>
            </a:r>
          </a:p>
          <a:p>
            <a:r>
              <a:rPr lang="tr-TR" b="1" dirty="0" smtClean="0">
                <a:solidFill>
                  <a:srgbClr val="C00000"/>
                </a:solidFill>
              </a:rPr>
              <a:t>YKO= %40, </a:t>
            </a:r>
          </a:p>
          <a:p>
            <a:r>
              <a:rPr lang="tr-TR" b="1" dirty="0" smtClean="0">
                <a:solidFill>
                  <a:schemeClr val="tx1"/>
                </a:solidFill>
              </a:rPr>
              <a:t>VİO=% 80            </a:t>
            </a:r>
          </a:p>
          <a:p>
            <a:r>
              <a:rPr lang="tr-TR" b="1" dirty="0" smtClean="0">
                <a:solidFill>
                  <a:schemeClr val="tx1"/>
                </a:solidFill>
              </a:rPr>
              <a:t>İVO =  %20- (%20 x%80) = %4</a:t>
            </a:r>
          </a:p>
          <a:p>
            <a:r>
              <a:rPr lang="tr-TR" b="1" dirty="0" smtClean="0">
                <a:solidFill>
                  <a:srgbClr val="C00000"/>
                </a:solidFill>
              </a:rPr>
              <a:t>Yatırım Tutarı = 10.000.000    </a:t>
            </a:r>
          </a:p>
          <a:p>
            <a:r>
              <a:rPr lang="tr-TR" b="1" dirty="0" smtClean="0">
                <a:solidFill>
                  <a:srgbClr val="C00000"/>
                </a:solidFill>
              </a:rPr>
              <a:t>Kısmen İşletilmeye Başlanmış</a:t>
            </a:r>
            <a:r>
              <a:rPr lang="tr-TR" b="1" dirty="0" smtClean="0">
                <a:solidFill>
                  <a:schemeClr val="tx2"/>
                </a:solidFill>
              </a:rPr>
              <a:t>,</a:t>
            </a:r>
          </a:p>
          <a:p>
            <a:r>
              <a:rPr lang="tr-TR" b="1" dirty="0" smtClean="0">
                <a:solidFill>
                  <a:schemeClr val="tx1"/>
                </a:solidFill>
              </a:rPr>
              <a:t>Gerçekleşen Harcama Tut. =6.000.000</a:t>
            </a:r>
          </a:p>
          <a:p>
            <a:r>
              <a:rPr lang="tr-TR" b="1" dirty="0">
                <a:solidFill>
                  <a:schemeClr val="tx1"/>
                </a:solidFill>
              </a:rPr>
              <a:t>Yatırımdan Elde Edilen Kar = 2.000.000</a:t>
            </a:r>
          </a:p>
          <a:p>
            <a:r>
              <a:rPr lang="tr-TR" b="1" dirty="0" smtClean="0">
                <a:solidFill>
                  <a:schemeClr val="tx1"/>
                </a:solidFill>
              </a:rPr>
              <a:t>Diğer Kazançlar                   : 20.000.000 </a:t>
            </a:r>
          </a:p>
          <a:p>
            <a:r>
              <a:rPr lang="tr-TR" b="1" dirty="0" smtClean="0">
                <a:solidFill>
                  <a:schemeClr val="tx1"/>
                </a:solidFill>
              </a:rPr>
              <a:t>Mahsup Oranı 	%30</a:t>
            </a:r>
          </a:p>
        </p:txBody>
      </p:sp>
      <p:sp>
        <p:nvSpPr>
          <p:cNvPr id="8" name="İçerik Yer Tutucusu 2"/>
          <p:cNvSpPr txBox="1">
            <a:spLocks/>
          </p:cNvSpPr>
          <p:nvPr/>
        </p:nvSpPr>
        <p:spPr>
          <a:xfrm>
            <a:off x="5730648" y="840923"/>
            <a:ext cx="5150304" cy="5576206"/>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tr-TR" b="1" dirty="0" smtClean="0">
                <a:solidFill>
                  <a:srgbClr val="C00000"/>
                </a:solidFill>
              </a:rPr>
              <a:t>Baz Kontrol Değerleri:</a:t>
            </a:r>
          </a:p>
          <a:p>
            <a:pPr algn="ctr"/>
            <a:r>
              <a:rPr lang="tr-TR" sz="2000" b="1" dirty="0">
                <a:solidFill>
                  <a:srgbClr val="C00000"/>
                </a:solidFill>
              </a:rPr>
              <a:t>Toplam Yatırıma Katkı Tutarı =Toplam Yatırım Harcaması x %40 = </a:t>
            </a:r>
          </a:p>
          <a:p>
            <a:pPr algn="ctr"/>
            <a:r>
              <a:rPr lang="tr-TR" sz="2000" b="1" dirty="0" smtClean="0">
                <a:solidFill>
                  <a:schemeClr val="tx1"/>
                </a:solidFill>
              </a:rPr>
              <a:t>10.000.000 </a:t>
            </a:r>
            <a:r>
              <a:rPr lang="tr-TR" sz="2000" b="1" dirty="0">
                <a:solidFill>
                  <a:schemeClr val="tx1"/>
                </a:solidFill>
              </a:rPr>
              <a:t>x </a:t>
            </a:r>
            <a:r>
              <a:rPr lang="tr-TR" sz="2000" b="1" dirty="0" smtClean="0">
                <a:solidFill>
                  <a:schemeClr val="tx1"/>
                </a:solidFill>
              </a:rPr>
              <a:t>%40 </a:t>
            </a:r>
            <a:r>
              <a:rPr lang="tr-TR" sz="2000" b="1" dirty="0">
                <a:solidFill>
                  <a:schemeClr val="tx1"/>
                </a:solidFill>
              </a:rPr>
              <a:t>= </a:t>
            </a:r>
            <a:r>
              <a:rPr lang="tr-TR" sz="2000" b="1" dirty="0" smtClean="0">
                <a:solidFill>
                  <a:schemeClr val="tx1"/>
                </a:solidFill>
              </a:rPr>
              <a:t>4.000.000</a:t>
            </a:r>
            <a:endParaRPr lang="tr-TR" sz="2000" b="1" dirty="0">
              <a:solidFill>
                <a:schemeClr val="tx1"/>
              </a:solidFill>
            </a:endParaRPr>
          </a:p>
          <a:p>
            <a:pPr algn="ctr"/>
            <a:r>
              <a:rPr lang="tr-TR" sz="2000" b="1" dirty="0" smtClean="0">
                <a:solidFill>
                  <a:srgbClr val="C00000"/>
                </a:solidFill>
              </a:rPr>
              <a:t>------------------------------------------------------------</a:t>
            </a:r>
          </a:p>
          <a:p>
            <a:pPr algn="ctr"/>
            <a:r>
              <a:rPr lang="tr-TR" sz="2000" b="1" dirty="0" smtClean="0">
                <a:solidFill>
                  <a:srgbClr val="C00000"/>
                </a:solidFill>
              </a:rPr>
              <a:t>1.Sınır</a:t>
            </a:r>
          </a:p>
          <a:p>
            <a:pPr algn="ctr"/>
            <a:r>
              <a:rPr lang="tr-TR" sz="2000" b="1" dirty="0" smtClean="0">
                <a:solidFill>
                  <a:srgbClr val="C00000"/>
                </a:solidFill>
              </a:rPr>
              <a:t>Azami Mahsup Tutarı  =</a:t>
            </a:r>
          </a:p>
          <a:p>
            <a:pPr algn="ctr"/>
            <a:r>
              <a:rPr lang="tr-TR" sz="2000" b="1" dirty="0" smtClean="0">
                <a:solidFill>
                  <a:schemeClr val="tx1"/>
                </a:solidFill>
              </a:rPr>
              <a:t>Toplam Yatırım Tutarı  x %30 = 4.000.000 x30 =  1.200.000  </a:t>
            </a:r>
            <a:endParaRPr lang="tr-TR" b="1" dirty="0">
              <a:solidFill>
                <a:srgbClr val="C00000"/>
              </a:solidFill>
            </a:endParaRPr>
          </a:p>
          <a:p>
            <a:pPr algn="ctr"/>
            <a:r>
              <a:rPr lang="tr-TR" sz="2000" b="1" dirty="0" smtClean="0">
                <a:solidFill>
                  <a:srgbClr val="C00000"/>
                </a:solidFill>
              </a:rPr>
              <a:t>----------------------------------------------------------</a:t>
            </a:r>
            <a:endParaRPr lang="tr-TR" sz="2000" b="1" dirty="0">
              <a:solidFill>
                <a:srgbClr val="C00000"/>
              </a:solidFill>
            </a:endParaRPr>
          </a:p>
          <a:p>
            <a:pPr algn="ctr"/>
            <a:r>
              <a:rPr lang="tr-TR" sz="2000" b="1" dirty="0" smtClean="0">
                <a:solidFill>
                  <a:srgbClr val="C00000"/>
                </a:solidFill>
              </a:rPr>
              <a:t>2.Sınır</a:t>
            </a:r>
          </a:p>
          <a:p>
            <a:pPr algn="ctr"/>
            <a:r>
              <a:rPr lang="tr-TR" sz="2000" b="1" dirty="0" smtClean="0">
                <a:solidFill>
                  <a:srgbClr val="C00000"/>
                </a:solidFill>
              </a:rPr>
              <a:t>Gerçekleşen Yatırım Harcaması  =</a:t>
            </a:r>
          </a:p>
          <a:p>
            <a:pPr algn="ctr"/>
            <a:r>
              <a:rPr lang="tr-TR" sz="2000" b="1" dirty="0" smtClean="0">
                <a:solidFill>
                  <a:schemeClr val="tx1"/>
                </a:solidFill>
              </a:rPr>
              <a:t>6.000.000</a:t>
            </a:r>
            <a:endParaRPr lang="tr-TR" sz="2000" b="1" dirty="0">
              <a:solidFill>
                <a:schemeClr val="tx1"/>
              </a:solidFill>
            </a:endParaRPr>
          </a:p>
          <a:p>
            <a:pPr algn="ctr"/>
            <a:endParaRPr lang="tr-TR" sz="2000" b="1" dirty="0" smtClean="0">
              <a:solidFill>
                <a:srgbClr val="C00000"/>
              </a:solidFill>
            </a:endParaRPr>
          </a:p>
        </p:txBody>
      </p:sp>
    </p:spTree>
    <p:extLst>
      <p:ext uri="{BB962C8B-B14F-4D97-AF65-F5344CB8AC3E}">
        <p14:creationId xmlns:p14="http://schemas.microsoft.com/office/powerpoint/2010/main" val="18203997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09" y="163285"/>
            <a:ext cx="11268459" cy="561824"/>
          </a:xfrm>
          <a:solidFill>
            <a:srgbClr val="FFFF00"/>
          </a:solidFill>
        </p:spPr>
        <p:txBody>
          <a:bodyPr>
            <a:noAutofit/>
          </a:bodyPr>
          <a:lstStyle/>
          <a:p>
            <a:r>
              <a:rPr lang="tr-TR" sz="3600" b="1" dirty="0">
                <a:solidFill>
                  <a:srgbClr val="FF0000"/>
                </a:solidFill>
              </a:rPr>
              <a:t>Örnek Uygulamalar 					Örnek.4</a:t>
            </a:r>
          </a:p>
        </p:txBody>
      </p:sp>
      <p:sp>
        <p:nvSpPr>
          <p:cNvPr id="6" name="İçerik Yer Tutucusu 2"/>
          <p:cNvSpPr txBox="1">
            <a:spLocks/>
          </p:cNvSpPr>
          <p:nvPr/>
        </p:nvSpPr>
        <p:spPr>
          <a:xfrm>
            <a:off x="319768" y="725108"/>
            <a:ext cx="11567432" cy="5838977"/>
          </a:xfrm>
          <a:prstGeom prst="rect">
            <a:avLst/>
          </a:prstGeom>
          <a:no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endParaRPr lang="tr-TR" sz="2800" b="1" dirty="0" smtClean="0">
              <a:solidFill>
                <a:srgbClr val="0070C0"/>
              </a:solidFill>
            </a:endParaRPr>
          </a:p>
          <a:p>
            <a:pPr algn="ctr"/>
            <a:r>
              <a:rPr lang="tr-TR" sz="2800" b="1" dirty="0" smtClean="0">
                <a:solidFill>
                  <a:srgbClr val="0070C0"/>
                </a:solidFill>
              </a:rPr>
              <a:t>…. Döneminde Hak Kazanılan Yatırıma Katkı Tutarı </a:t>
            </a:r>
          </a:p>
          <a:p>
            <a:pPr algn="ctr"/>
            <a:r>
              <a:rPr lang="tr-TR" sz="2800" b="1" dirty="0" smtClean="0">
                <a:solidFill>
                  <a:srgbClr val="0070C0"/>
                </a:solidFill>
              </a:rPr>
              <a:t>Toplam Yatırım Tutarı x Yatırıma Katkı Oranı  x Mahsup Oranı</a:t>
            </a:r>
          </a:p>
          <a:p>
            <a:pPr algn="ctr"/>
            <a:r>
              <a:rPr lang="tr-TR" sz="2800" b="1" dirty="0" smtClean="0">
                <a:solidFill>
                  <a:schemeClr val="tx1"/>
                </a:solidFill>
              </a:rPr>
              <a:t>10.000.000 x %40x %30 = 1.200.000 </a:t>
            </a:r>
          </a:p>
          <a:p>
            <a:pPr algn="ctr"/>
            <a:r>
              <a:rPr lang="tr-TR" sz="2800" b="1" dirty="0" smtClean="0">
                <a:solidFill>
                  <a:schemeClr val="tx1"/>
                </a:solidFill>
              </a:rPr>
              <a:t>İndirimli Kurumlar Vergisinden Yararlanılabilecek Matrah </a:t>
            </a:r>
          </a:p>
          <a:p>
            <a:pPr algn="ctr"/>
            <a:r>
              <a:rPr lang="tr-TR" sz="2800" b="1" dirty="0" smtClean="0">
                <a:solidFill>
                  <a:schemeClr val="tx1"/>
                </a:solidFill>
              </a:rPr>
              <a:t>(Yararlanılabilecek YKT /  %20-%4 = 1.200.000 / %16 = </a:t>
            </a:r>
            <a:r>
              <a:rPr lang="tr-TR" sz="2800" b="1" u="sng" dirty="0" smtClean="0">
                <a:solidFill>
                  <a:srgbClr val="C00000"/>
                </a:solidFill>
              </a:rPr>
              <a:t>7.500.000</a:t>
            </a:r>
          </a:p>
          <a:p>
            <a:pPr algn="ctr"/>
            <a:r>
              <a:rPr lang="tr-TR" sz="2800" b="1" u="sng" dirty="0" smtClean="0">
                <a:solidFill>
                  <a:srgbClr val="C00000"/>
                </a:solidFill>
              </a:rPr>
              <a:t>İndirimli Kurumlar Vergisi Matrahı =Yatırımlardan Elde Edilen Kazanç + Diğer Kazançlardan</a:t>
            </a:r>
          </a:p>
          <a:p>
            <a:pPr algn="ctr"/>
            <a:r>
              <a:rPr lang="tr-TR" sz="2800" b="1" u="sng" dirty="0" smtClean="0">
                <a:solidFill>
                  <a:srgbClr val="C00000"/>
                </a:solidFill>
              </a:rPr>
              <a:t>2.000.000 + 7.500.000 = 9.500.000 TL olacaktır.</a:t>
            </a:r>
          </a:p>
        </p:txBody>
      </p:sp>
    </p:spTree>
    <p:extLst>
      <p:ext uri="{BB962C8B-B14F-4D97-AF65-F5344CB8AC3E}">
        <p14:creationId xmlns:p14="http://schemas.microsoft.com/office/powerpoint/2010/main" val="28749807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1023760" cy="561824"/>
          </a:xfrm>
          <a:solidFill>
            <a:srgbClr val="FFFF00"/>
          </a:solidFill>
        </p:spPr>
        <p:txBody>
          <a:bodyPr>
            <a:noAutofit/>
          </a:bodyPr>
          <a:lstStyle/>
          <a:p>
            <a:r>
              <a:rPr lang="tr-TR" sz="3600" b="1" dirty="0">
                <a:solidFill>
                  <a:srgbClr val="FF0000"/>
                </a:solidFill>
              </a:rPr>
              <a:t>Örnek Uygulamalar 					Örnek.4</a:t>
            </a:r>
          </a:p>
        </p:txBody>
      </p:sp>
      <p:sp>
        <p:nvSpPr>
          <p:cNvPr id="6" name="İçerik Yer Tutucusu 2"/>
          <p:cNvSpPr txBox="1">
            <a:spLocks/>
          </p:cNvSpPr>
          <p:nvPr/>
        </p:nvSpPr>
        <p:spPr>
          <a:xfrm>
            <a:off x="319768" y="1501013"/>
            <a:ext cx="11338832" cy="1103691"/>
          </a:xfrm>
          <a:prstGeom prst="rect">
            <a:avLst/>
          </a:prstGeom>
          <a:solidFill>
            <a:srgbClr val="FFFF00"/>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Yatırıma Katkı Tutarı = Toplam Yatırım Harcaması x Yatırıma Katkı Oranı</a:t>
            </a:r>
          </a:p>
          <a:p>
            <a:pPr algn="ctr"/>
            <a:r>
              <a:rPr lang="tr-TR" b="1" dirty="0" smtClean="0">
                <a:solidFill>
                  <a:srgbClr val="0070C0"/>
                </a:solidFill>
              </a:rPr>
              <a:t>10.000.000 x %4 0 = 4.000.000</a:t>
            </a:r>
            <a:endParaRPr lang="tr-TR" b="1" dirty="0" smtClean="0">
              <a:solidFill>
                <a:schemeClr val="tx1"/>
              </a:solidFill>
            </a:endParaRPr>
          </a:p>
          <a:p>
            <a:pPr lvl="1" algn="ctr"/>
            <a:endParaRPr lang="tr-TR" sz="2800" b="1" dirty="0">
              <a:solidFill>
                <a:srgbClr val="C00000"/>
              </a:solidFill>
            </a:endParaRPr>
          </a:p>
        </p:txBody>
      </p:sp>
      <p:sp>
        <p:nvSpPr>
          <p:cNvPr id="8" name="İçerik Yer Tutucusu 2"/>
          <p:cNvSpPr txBox="1">
            <a:spLocks/>
          </p:cNvSpPr>
          <p:nvPr/>
        </p:nvSpPr>
        <p:spPr>
          <a:xfrm>
            <a:off x="319768" y="2680604"/>
            <a:ext cx="11338832" cy="1103691"/>
          </a:xfrm>
          <a:prstGeom prst="rect">
            <a:avLst/>
          </a:prstGeom>
          <a:solidFill>
            <a:schemeClr val="bg2">
              <a:lumMod val="75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Gerçekleşen Harcamalardan Hak Kazanılan Katkı Tutarı</a:t>
            </a:r>
          </a:p>
          <a:p>
            <a:pPr algn="ctr"/>
            <a:r>
              <a:rPr lang="tr-TR" b="1" dirty="0" smtClean="0">
                <a:solidFill>
                  <a:srgbClr val="0070C0"/>
                </a:solidFill>
              </a:rPr>
              <a:t>6.000.000 x %40 = 2.400.000</a:t>
            </a:r>
            <a:endParaRPr lang="tr-TR" b="1" dirty="0" smtClean="0">
              <a:solidFill>
                <a:schemeClr val="tx1"/>
              </a:solidFill>
            </a:endParaRPr>
          </a:p>
          <a:p>
            <a:pPr algn="ctr"/>
            <a:endParaRPr lang="tr-TR" sz="2800" b="1" dirty="0">
              <a:solidFill>
                <a:srgbClr val="C00000"/>
              </a:solidFill>
            </a:endParaRPr>
          </a:p>
        </p:txBody>
      </p:sp>
      <p:sp>
        <p:nvSpPr>
          <p:cNvPr id="10" name="İçerik Yer Tutucusu 2"/>
          <p:cNvSpPr txBox="1">
            <a:spLocks/>
          </p:cNvSpPr>
          <p:nvPr/>
        </p:nvSpPr>
        <p:spPr>
          <a:xfrm>
            <a:off x="319768" y="3784295"/>
            <a:ext cx="11338832" cy="1103691"/>
          </a:xfrm>
          <a:prstGeom prst="rect">
            <a:avLst/>
          </a:prstGeom>
          <a:solidFill>
            <a:schemeClr val="accent1">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İndirimli Kurumlar Vergisi Olmasaydı </a:t>
            </a:r>
            <a:r>
              <a:rPr lang="tr-TR" b="1" dirty="0" err="1" smtClean="0">
                <a:solidFill>
                  <a:srgbClr val="0070C0"/>
                </a:solidFill>
              </a:rPr>
              <a:t>K.Vergisi</a:t>
            </a:r>
            <a:endParaRPr lang="tr-TR" b="1" dirty="0" smtClean="0">
              <a:solidFill>
                <a:srgbClr val="0070C0"/>
              </a:solidFill>
            </a:endParaRPr>
          </a:p>
          <a:p>
            <a:pPr algn="ctr"/>
            <a:r>
              <a:rPr lang="tr-TR" b="1" dirty="0" smtClean="0">
                <a:solidFill>
                  <a:srgbClr val="0070C0"/>
                </a:solidFill>
              </a:rPr>
              <a:t>2.000.000  x %20 = 400.000</a:t>
            </a:r>
            <a:endParaRPr lang="tr-TR" b="1" dirty="0" smtClean="0">
              <a:solidFill>
                <a:schemeClr val="tx1"/>
              </a:solidFill>
            </a:endParaRPr>
          </a:p>
          <a:p>
            <a:pPr algn="ctr"/>
            <a:endParaRPr lang="tr-TR" sz="2800" b="1" dirty="0">
              <a:solidFill>
                <a:srgbClr val="C00000"/>
              </a:solidFill>
            </a:endParaRPr>
          </a:p>
        </p:txBody>
      </p:sp>
      <p:sp>
        <p:nvSpPr>
          <p:cNvPr id="11" name="İçerik Yer Tutucusu 2"/>
          <p:cNvSpPr txBox="1">
            <a:spLocks/>
          </p:cNvSpPr>
          <p:nvPr/>
        </p:nvSpPr>
        <p:spPr>
          <a:xfrm>
            <a:off x="319768" y="4963886"/>
            <a:ext cx="11338832" cy="1103691"/>
          </a:xfrm>
          <a:prstGeom prst="rect">
            <a:avLst/>
          </a:prstGeom>
          <a:solidFill>
            <a:schemeClr val="accent3">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İndirimli Kurumlar Vergisi</a:t>
            </a:r>
          </a:p>
          <a:p>
            <a:pPr algn="ctr"/>
            <a:r>
              <a:rPr lang="tr-TR" b="1" dirty="0" smtClean="0">
                <a:solidFill>
                  <a:srgbClr val="0070C0"/>
                </a:solidFill>
              </a:rPr>
              <a:t>2.000.000 x %4 = 80.000</a:t>
            </a:r>
            <a:endParaRPr lang="tr-TR" b="1" dirty="0" smtClean="0">
              <a:solidFill>
                <a:schemeClr val="tx1"/>
              </a:solidFill>
            </a:endParaRPr>
          </a:p>
          <a:p>
            <a:pPr algn="ctr"/>
            <a:endParaRPr lang="tr-TR" sz="2800" b="1" dirty="0">
              <a:solidFill>
                <a:srgbClr val="C00000"/>
              </a:solidFill>
            </a:endParaRPr>
          </a:p>
        </p:txBody>
      </p:sp>
      <p:sp>
        <p:nvSpPr>
          <p:cNvPr id="7" name="İçerik Yer Tutucusu 2"/>
          <p:cNvSpPr txBox="1">
            <a:spLocks/>
          </p:cNvSpPr>
          <p:nvPr/>
        </p:nvSpPr>
        <p:spPr>
          <a:xfrm>
            <a:off x="319768" y="5915777"/>
            <a:ext cx="11338832" cy="1103691"/>
          </a:xfrm>
          <a:prstGeom prst="rect">
            <a:avLst/>
          </a:prstGeom>
          <a:solidFill>
            <a:schemeClr val="accent3">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Yararlanılan Yatırıma Katkı Tutarı</a:t>
            </a:r>
          </a:p>
          <a:p>
            <a:pPr algn="ctr"/>
            <a:r>
              <a:rPr lang="tr-TR" b="1" dirty="0" smtClean="0">
                <a:solidFill>
                  <a:srgbClr val="0070C0"/>
                </a:solidFill>
              </a:rPr>
              <a:t>400.000 - 80.000 = </a:t>
            </a:r>
            <a:r>
              <a:rPr lang="tr-TR" b="1" dirty="0" smtClean="0">
                <a:solidFill>
                  <a:srgbClr val="FF0000"/>
                </a:solidFill>
              </a:rPr>
              <a:t>320.000</a:t>
            </a:r>
          </a:p>
          <a:p>
            <a:pPr algn="ctr"/>
            <a:endParaRPr lang="tr-TR" sz="2800" b="1" dirty="0">
              <a:solidFill>
                <a:srgbClr val="C00000"/>
              </a:solidFill>
            </a:endParaRPr>
          </a:p>
        </p:txBody>
      </p:sp>
      <p:sp>
        <p:nvSpPr>
          <p:cNvPr id="9" name="Unvan 1"/>
          <p:cNvSpPr txBox="1">
            <a:spLocks/>
          </p:cNvSpPr>
          <p:nvPr/>
        </p:nvSpPr>
        <p:spPr>
          <a:xfrm>
            <a:off x="515710" y="863289"/>
            <a:ext cx="11023760" cy="561824"/>
          </a:xfrm>
          <a:prstGeom prst="rect">
            <a:avLst/>
          </a:prstGeom>
          <a:solidFill>
            <a:srgbClr val="92D05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600" b="1" dirty="0" smtClean="0">
                <a:solidFill>
                  <a:srgbClr val="FF0000"/>
                </a:solidFill>
              </a:rPr>
              <a:t>Yatırımlardan Elde Edilen Kazançlar İçin</a:t>
            </a:r>
            <a:endParaRPr lang="tr-TR" sz="3600" b="1" dirty="0">
              <a:solidFill>
                <a:srgbClr val="FF0000"/>
              </a:solidFill>
            </a:endParaRPr>
          </a:p>
        </p:txBody>
      </p:sp>
    </p:spTree>
    <p:extLst>
      <p:ext uri="{BB962C8B-B14F-4D97-AF65-F5344CB8AC3E}">
        <p14:creationId xmlns:p14="http://schemas.microsoft.com/office/powerpoint/2010/main" val="809605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a:xfrm>
            <a:off x="319768" y="1998553"/>
            <a:ext cx="11338832" cy="1103691"/>
          </a:xfrm>
          <a:prstGeom prst="rect">
            <a:avLst/>
          </a:prstGeom>
          <a:solidFill>
            <a:srgbClr val="FFFF00"/>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İndirimli Orana Tabi Matrah Üzerinden  Hesaplanan Kurumlar Vergisi</a:t>
            </a:r>
          </a:p>
          <a:p>
            <a:pPr algn="ctr"/>
            <a:r>
              <a:rPr lang="tr-TR" b="1" dirty="0" smtClean="0">
                <a:solidFill>
                  <a:srgbClr val="0070C0"/>
                </a:solidFill>
              </a:rPr>
              <a:t>9.500.000 x %4  = 2.500.000</a:t>
            </a:r>
            <a:endParaRPr lang="tr-TR" b="1" dirty="0" smtClean="0">
              <a:solidFill>
                <a:schemeClr val="tx1"/>
              </a:solidFill>
            </a:endParaRPr>
          </a:p>
          <a:p>
            <a:pPr lvl="1" algn="ctr"/>
            <a:endParaRPr lang="tr-TR" sz="2800" b="1" dirty="0">
              <a:solidFill>
                <a:srgbClr val="C00000"/>
              </a:solidFill>
            </a:endParaRPr>
          </a:p>
        </p:txBody>
      </p:sp>
      <p:sp>
        <p:nvSpPr>
          <p:cNvPr id="8" name="İçerik Yer Tutucusu 2"/>
          <p:cNvSpPr txBox="1">
            <a:spLocks/>
          </p:cNvSpPr>
          <p:nvPr/>
        </p:nvSpPr>
        <p:spPr>
          <a:xfrm>
            <a:off x="319768" y="3270664"/>
            <a:ext cx="11338832" cy="1103691"/>
          </a:xfrm>
          <a:prstGeom prst="rect">
            <a:avLst/>
          </a:prstGeom>
          <a:solidFill>
            <a:schemeClr val="bg2">
              <a:lumMod val="75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Genel Orana Tabi Matrah Üzerinden Hesaplanan Kurumlar Vergisi</a:t>
            </a:r>
          </a:p>
          <a:p>
            <a:pPr algn="ctr"/>
            <a:r>
              <a:rPr lang="tr-TR" b="1" dirty="0" smtClean="0">
                <a:solidFill>
                  <a:srgbClr val="0070C0"/>
                </a:solidFill>
              </a:rPr>
              <a:t>(20.000.000 – 7.500.000) 12.500.000  x %20 = 2.500.000 </a:t>
            </a:r>
            <a:endParaRPr lang="tr-TR" b="1" dirty="0" smtClean="0">
              <a:solidFill>
                <a:schemeClr val="tx1"/>
              </a:solidFill>
            </a:endParaRPr>
          </a:p>
          <a:p>
            <a:pPr algn="ctr"/>
            <a:endParaRPr lang="tr-TR" sz="2800" b="1" dirty="0">
              <a:solidFill>
                <a:srgbClr val="C00000"/>
              </a:solidFill>
            </a:endParaRPr>
          </a:p>
        </p:txBody>
      </p:sp>
      <p:sp>
        <p:nvSpPr>
          <p:cNvPr id="10" name="İçerik Yer Tutucusu 2"/>
          <p:cNvSpPr txBox="1">
            <a:spLocks/>
          </p:cNvSpPr>
          <p:nvPr/>
        </p:nvSpPr>
        <p:spPr>
          <a:xfrm>
            <a:off x="319768" y="4374355"/>
            <a:ext cx="11338832" cy="1103691"/>
          </a:xfrm>
          <a:prstGeom prst="rect">
            <a:avLst/>
          </a:prstGeom>
          <a:solidFill>
            <a:schemeClr val="accent1">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Hesaplanan TOPLAM  Kurumlar Vergisi</a:t>
            </a:r>
          </a:p>
          <a:p>
            <a:pPr algn="ctr"/>
            <a:r>
              <a:rPr lang="tr-TR" b="1" dirty="0" smtClean="0">
                <a:solidFill>
                  <a:srgbClr val="0070C0"/>
                </a:solidFill>
              </a:rPr>
              <a:t>1.200.000  + 320.000 = 1.520.000</a:t>
            </a:r>
            <a:endParaRPr lang="tr-TR" b="1" dirty="0" smtClean="0">
              <a:solidFill>
                <a:schemeClr val="tx1"/>
              </a:solidFill>
            </a:endParaRPr>
          </a:p>
          <a:p>
            <a:pPr algn="ctr"/>
            <a:endParaRPr lang="tr-TR" sz="2800" b="1" dirty="0">
              <a:solidFill>
                <a:srgbClr val="C00000"/>
              </a:solidFill>
            </a:endParaRPr>
          </a:p>
        </p:txBody>
      </p:sp>
      <p:sp>
        <p:nvSpPr>
          <p:cNvPr id="11" name="İçerik Yer Tutucusu 2"/>
          <p:cNvSpPr txBox="1">
            <a:spLocks/>
          </p:cNvSpPr>
          <p:nvPr/>
        </p:nvSpPr>
        <p:spPr>
          <a:xfrm>
            <a:off x="319768" y="5646466"/>
            <a:ext cx="11338832" cy="1103691"/>
          </a:xfrm>
          <a:prstGeom prst="rect">
            <a:avLst/>
          </a:prstGeom>
          <a:solidFill>
            <a:schemeClr val="accent3">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Yatırım Döneminde Yararlanılan Katkı Tutarı (Tahsilinden Vazgeçilen Kurumlar Vergisi)</a:t>
            </a:r>
          </a:p>
          <a:p>
            <a:pPr algn="ctr"/>
            <a:r>
              <a:rPr lang="tr-TR" b="1" dirty="0" smtClean="0">
                <a:solidFill>
                  <a:srgbClr val="0070C0"/>
                </a:solidFill>
              </a:rPr>
              <a:t>(7.500.00 x %20) – ( 7.500.000 x %4) = 1.200.00 TL’dir.</a:t>
            </a:r>
            <a:endParaRPr lang="tr-TR" b="1" dirty="0" smtClean="0">
              <a:solidFill>
                <a:schemeClr val="tx1"/>
              </a:solidFill>
            </a:endParaRPr>
          </a:p>
          <a:p>
            <a:pPr algn="ctr"/>
            <a:endParaRPr lang="tr-TR" sz="2800" b="1" dirty="0">
              <a:solidFill>
                <a:srgbClr val="C00000"/>
              </a:solidFill>
            </a:endParaRPr>
          </a:p>
        </p:txBody>
      </p:sp>
      <p:sp>
        <p:nvSpPr>
          <p:cNvPr id="9" name="Unvan 1"/>
          <p:cNvSpPr txBox="1">
            <a:spLocks/>
          </p:cNvSpPr>
          <p:nvPr/>
        </p:nvSpPr>
        <p:spPr>
          <a:xfrm>
            <a:off x="515710" y="163285"/>
            <a:ext cx="11023760" cy="561824"/>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600" b="1" dirty="0" smtClean="0">
                <a:solidFill>
                  <a:srgbClr val="FF0000"/>
                </a:solidFill>
              </a:rPr>
              <a:t>Örnek Uygulamalar 					Örnek.4</a:t>
            </a:r>
            <a:endParaRPr lang="tr-TR" sz="3600" b="1" dirty="0">
              <a:solidFill>
                <a:srgbClr val="FF0000"/>
              </a:solidFill>
            </a:endParaRPr>
          </a:p>
        </p:txBody>
      </p:sp>
      <p:sp>
        <p:nvSpPr>
          <p:cNvPr id="12" name="Unvan 1"/>
          <p:cNvSpPr txBox="1">
            <a:spLocks/>
          </p:cNvSpPr>
          <p:nvPr/>
        </p:nvSpPr>
        <p:spPr>
          <a:xfrm>
            <a:off x="515710" y="1152917"/>
            <a:ext cx="11023760" cy="561824"/>
          </a:xfrm>
          <a:prstGeom prst="rect">
            <a:avLst/>
          </a:prstGeom>
          <a:solidFill>
            <a:srgbClr val="92D05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600" b="1" dirty="0" smtClean="0">
                <a:solidFill>
                  <a:srgbClr val="FF0000"/>
                </a:solidFill>
              </a:rPr>
              <a:t>Diğer Kazançlar İçin</a:t>
            </a:r>
            <a:endParaRPr lang="tr-TR" sz="3600" b="1" dirty="0">
              <a:solidFill>
                <a:srgbClr val="FF0000"/>
              </a:solidFill>
            </a:endParaRPr>
          </a:p>
        </p:txBody>
      </p:sp>
    </p:spTree>
    <p:extLst>
      <p:ext uri="{BB962C8B-B14F-4D97-AF65-F5344CB8AC3E}">
        <p14:creationId xmlns:p14="http://schemas.microsoft.com/office/powerpoint/2010/main" val="2157813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18457" y="1045029"/>
            <a:ext cx="11299372" cy="3108543"/>
          </a:xfrm>
          <a:prstGeom prst="rect">
            <a:avLst/>
          </a:prstGeom>
        </p:spPr>
        <p:txBody>
          <a:bodyPr wrap="square">
            <a:spAutoFit/>
          </a:bodyPr>
          <a:lstStyle/>
          <a:p>
            <a:r>
              <a:rPr lang="tr-TR" sz="2800" dirty="0">
                <a:latin typeface="Calibri" panose="020F0502020204030204" pitchFamily="34" charset="0"/>
                <a:ea typeface="Calibri" panose="020F0502020204030204" pitchFamily="34" charset="0"/>
                <a:cs typeface="Calibri" panose="020F0502020204030204" pitchFamily="34" charset="0"/>
              </a:rPr>
              <a:t>	</a:t>
            </a:r>
            <a:r>
              <a:rPr lang="tr-TR" sz="2800" dirty="0"/>
              <a:t> </a:t>
            </a:r>
            <a:r>
              <a:rPr lang="tr-TR" sz="2800" dirty="0" smtClean="0"/>
              <a:t>2014 </a:t>
            </a:r>
            <a:r>
              <a:rPr lang="tr-TR" sz="2800" dirty="0"/>
              <a:t>hesap döneminde diğer faaliyetlerden elde edilen kazanca indirimli kurumlar vergisi oranı uygulanması nedeniyle tahsilinden vazgeçilen kurumlar vergisi tutarı </a:t>
            </a:r>
            <a:r>
              <a:rPr lang="tr-TR" sz="2800" dirty="0" smtClean="0"/>
              <a:t>[(7.500.000 </a:t>
            </a:r>
            <a:r>
              <a:rPr lang="tr-TR" sz="2800" dirty="0"/>
              <a:t>TL x %20) - </a:t>
            </a:r>
            <a:r>
              <a:rPr lang="tr-TR" sz="2800" dirty="0" smtClean="0"/>
              <a:t>(7.500.000 </a:t>
            </a:r>
            <a:r>
              <a:rPr lang="tr-TR" sz="2800" dirty="0"/>
              <a:t>TL x </a:t>
            </a:r>
            <a:r>
              <a:rPr lang="tr-TR" sz="2800" dirty="0" smtClean="0"/>
              <a:t>%4)] 1.200.000 </a:t>
            </a:r>
            <a:r>
              <a:rPr lang="tr-TR" sz="2800" dirty="0"/>
              <a:t>TL’dir. Buna göre, yatırım döneminde diğer faaliyetlerden elde edilen kazançlara indirimli kurumlar vergisi uygulanmak suretiyle yararlanılabilecek 1.200.000 TL’lik toplam yatırıma katkı tutarının tamamından 2014 hesap döneminde faydalanılmıştır. </a:t>
            </a:r>
          </a:p>
        </p:txBody>
      </p:sp>
      <p:sp>
        <p:nvSpPr>
          <p:cNvPr id="5" name="Unvan 1"/>
          <p:cNvSpPr txBox="1">
            <a:spLocks/>
          </p:cNvSpPr>
          <p:nvPr/>
        </p:nvSpPr>
        <p:spPr>
          <a:xfrm>
            <a:off x="515710" y="163285"/>
            <a:ext cx="11023760" cy="561824"/>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600" b="1" dirty="0" smtClean="0">
                <a:solidFill>
                  <a:srgbClr val="FF0000"/>
                </a:solidFill>
              </a:rPr>
              <a:t>Örnek Uygulamalar 					Örnek.4</a:t>
            </a:r>
            <a:endParaRPr lang="tr-TR" sz="3600" b="1" dirty="0">
              <a:solidFill>
                <a:srgbClr val="FF0000"/>
              </a:solidFill>
            </a:endParaRPr>
          </a:p>
        </p:txBody>
      </p:sp>
    </p:spTree>
    <p:extLst>
      <p:ext uri="{BB962C8B-B14F-4D97-AF65-F5344CB8AC3E}">
        <p14:creationId xmlns:p14="http://schemas.microsoft.com/office/powerpoint/2010/main" val="17861115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18457" y="1045029"/>
            <a:ext cx="11299372" cy="5262979"/>
          </a:xfrm>
          <a:prstGeom prst="rect">
            <a:avLst/>
          </a:prstGeom>
        </p:spPr>
        <p:txBody>
          <a:bodyPr wrap="square">
            <a:spAutoFit/>
          </a:bodyPr>
          <a:lstStyle/>
          <a:p>
            <a:r>
              <a:rPr lang="tr-TR" sz="2800" u="sng" dirty="0">
                <a:solidFill>
                  <a:srgbClr val="C00000"/>
                </a:solidFill>
              </a:rPr>
              <a:t>Öte yandan, toplam yatırıma katkı tutarının kalan (4.000.000 TL - 1.200.000 TL) 2.800.000 TL’lik kısmının, bu yatırımın işletilmesinden elde edilecek kazançlara indirimli kurumlar vergisi uygulanmak suretiyle kullanılabileceği tabiidir. </a:t>
            </a:r>
            <a:endParaRPr lang="tr-TR" sz="2800" u="sng" dirty="0" smtClean="0">
              <a:solidFill>
                <a:srgbClr val="C00000"/>
              </a:solidFill>
            </a:endParaRPr>
          </a:p>
          <a:p>
            <a:r>
              <a:rPr lang="tr-TR" sz="2800" dirty="0"/>
              <a:t>2014 hesap döneminde bu yatırımın kısmen işletilmesinden elde edilen kazanca indirimli kurumlar vergisi uygulanması nedeniyle (F) A.Ş., [(2.000.000 TL x %20) - (2.000.000 TL x %4)] 320.000 TL tutarında yatırıma katkı tutarından faydalanmıştır. Dolayısıyla kalan (2.800.000 TL - 320.000 TL) 2.480.000 TL’lik yatırıma katkı tutarına ulaşılıncaya kadar, gerçekleştirilen yatırım harcaması üzerinden hak kazanılan yatırıma katkı tutarını aşmamak üzere, sadece yatırım teşvik belgesi kapsamındaki bu yatırımdan elde edilen kazançlara indirimli kurumlar vergisi uygulanabilecektir.</a:t>
            </a:r>
            <a:endParaRPr lang="tr-TR" sz="2800" u="sng" dirty="0">
              <a:solidFill>
                <a:srgbClr val="C00000"/>
              </a:solidFill>
            </a:endParaRPr>
          </a:p>
        </p:txBody>
      </p:sp>
      <p:sp>
        <p:nvSpPr>
          <p:cNvPr id="4" name="Unvan 1"/>
          <p:cNvSpPr txBox="1">
            <a:spLocks/>
          </p:cNvSpPr>
          <p:nvPr/>
        </p:nvSpPr>
        <p:spPr>
          <a:xfrm>
            <a:off x="515710" y="163285"/>
            <a:ext cx="11023760" cy="561824"/>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600" b="1" dirty="0" smtClean="0">
                <a:solidFill>
                  <a:srgbClr val="FF0000"/>
                </a:solidFill>
              </a:rPr>
              <a:t>Örnek Uygulamalar 					Örnek.4</a:t>
            </a:r>
            <a:endParaRPr lang="tr-TR" sz="3600" b="1" dirty="0">
              <a:solidFill>
                <a:srgbClr val="FF0000"/>
              </a:solidFill>
            </a:endParaRPr>
          </a:p>
        </p:txBody>
      </p:sp>
    </p:spTree>
    <p:extLst>
      <p:ext uri="{BB962C8B-B14F-4D97-AF65-F5344CB8AC3E}">
        <p14:creationId xmlns:p14="http://schemas.microsoft.com/office/powerpoint/2010/main" val="8114300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0429876" cy="561824"/>
          </a:xfrm>
        </p:spPr>
        <p:txBody>
          <a:bodyPr>
            <a:noAutofit/>
          </a:bodyPr>
          <a:lstStyle/>
          <a:p>
            <a:r>
              <a:rPr lang="tr-TR" sz="3600" b="1" dirty="0" smtClean="0">
                <a:solidFill>
                  <a:srgbClr val="FF0000"/>
                </a:solidFill>
              </a:rPr>
              <a:t>Örnekler : 5 YATIRIM TAMAMLANDIKTAN SONRA</a:t>
            </a:r>
            <a:endParaRPr lang="tr-TR" sz="3600" b="1" dirty="0">
              <a:solidFill>
                <a:srgbClr val="FF0000"/>
              </a:solidFill>
            </a:endParaRPr>
          </a:p>
        </p:txBody>
      </p:sp>
      <p:sp>
        <p:nvSpPr>
          <p:cNvPr id="3" name="İçerik Yer Tutucusu 2"/>
          <p:cNvSpPr>
            <a:spLocks noGrp="1"/>
          </p:cNvSpPr>
          <p:nvPr>
            <p:ph idx="1"/>
          </p:nvPr>
        </p:nvSpPr>
        <p:spPr>
          <a:xfrm>
            <a:off x="580344" y="1741637"/>
            <a:ext cx="5150304" cy="4807270"/>
          </a:xfrm>
          <a:noFill/>
        </p:spPr>
        <p:txBody>
          <a:bodyPr>
            <a:normAutofit/>
          </a:bodyPr>
          <a:lstStyle/>
          <a:p>
            <a:r>
              <a:rPr lang="tr-TR" b="1" dirty="0" smtClean="0">
                <a:solidFill>
                  <a:srgbClr val="C00000"/>
                </a:solidFill>
              </a:rPr>
              <a:t>Komple Yeni Yatırım,   </a:t>
            </a:r>
          </a:p>
          <a:p>
            <a:r>
              <a:rPr lang="tr-TR" b="1" dirty="0" smtClean="0">
                <a:solidFill>
                  <a:schemeClr val="tx1"/>
                </a:solidFill>
              </a:rPr>
              <a:t>Yatırım </a:t>
            </a:r>
            <a:r>
              <a:rPr lang="tr-TR" b="1" dirty="0" smtClean="0">
                <a:solidFill>
                  <a:schemeClr val="tx1"/>
                </a:solidFill>
              </a:rPr>
              <a:t>Tamamlandıktan Sonra</a:t>
            </a:r>
            <a:r>
              <a:rPr lang="tr-TR" b="1" dirty="0" smtClean="0">
                <a:solidFill>
                  <a:srgbClr val="C00000"/>
                </a:solidFill>
              </a:rPr>
              <a:t> </a:t>
            </a:r>
            <a:endParaRPr lang="tr-TR" b="1" dirty="0" smtClean="0">
              <a:solidFill>
                <a:srgbClr val="C00000"/>
              </a:solidFill>
            </a:endParaRPr>
          </a:p>
          <a:p>
            <a:r>
              <a:rPr lang="tr-TR" b="1" dirty="0" smtClean="0">
                <a:solidFill>
                  <a:srgbClr val="C00000"/>
                </a:solidFill>
              </a:rPr>
              <a:t>YKO= %40, </a:t>
            </a:r>
          </a:p>
          <a:p>
            <a:r>
              <a:rPr lang="tr-TR" b="1" dirty="0" smtClean="0">
                <a:solidFill>
                  <a:schemeClr val="tx1"/>
                </a:solidFill>
              </a:rPr>
              <a:t>VİO=% 80            </a:t>
            </a:r>
          </a:p>
          <a:p>
            <a:r>
              <a:rPr lang="tr-TR" b="1" dirty="0" smtClean="0">
                <a:solidFill>
                  <a:schemeClr val="tx1"/>
                </a:solidFill>
              </a:rPr>
              <a:t>İVO =  %20- (%20 x%80) = %4</a:t>
            </a:r>
          </a:p>
          <a:p>
            <a:r>
              <a:rPr lang="tr-TR" b="1" dirty="0" smtClean="0">
                <a:solidFill>
                  <a:srgbClr val="C00000"/>
                </a:solidFill>
              </a:rPr>
              <a:t>Yatırım Tutarı = 10.000.000    </a:t>
            </a:r>
          </a:p>
          <a:p>
            <a:r>
              <a:rPr lang="tr-TR" b="1" dirty="0" smtClean="0">
                <a:solidFill>
                  <a:srgbClr val="C00000"/>
                </a:solidFill>
              </a:rPr>
              <a:t>Yatırım Tamamlanmıştır.</a:t>
            </a:r>
            <a:endParaRPr lang="tr-TR" b="1" dirty="0" smtClean="0">
              <a:solidFill>
                <a:schemeClr val="tx2"/>
              </a:solidFill>
            </a:endParaRPr>
          </a:p>
          <a:p>
            <a:r>
              <a:rPr lang="tr-TR" b="1" dirty="0" smtClean="0">
                <a:solidFill>
                  <a:schemeClr val="tx1"/>
                </a:solidFill>
              </a:rPr>
              <a:t>Gerçekleşen Harcama Tut. =  8.000.000</a:t>
            </a:r>
          </a:p>
          <a:p>
            <a:r>
              <a:rPr lang="tr-TR" b="1" dirty="0">
                <a:solidFill>
                  <a:schemeClr val="tx1"/>
                </a:solidFill>
              </a:rPr>
              <a:t>Yatırımdan Elde Edilen Kar = </a:t>
            </a:r>
            <a:r>
              <a:rPr lang="tr-TR" b="1" dirty="0" smtClean="0">
                <a:solidFill>
                  <a:schemeClr val="tx1"/>
                </a:solidFill>
              </a:rPr>
              <a:t> 2.000.000</a:t>
            </a:r>
            <a:endParaRPr lang="tr-TR" b="1" dirty="0">
              <a:solidFill>
                <a:schemeClr val="tx1"/>
              </a:solidFill>
            </a:endParaRPr>
          </a:p>
          <a:p>
            <a:r>
              <a:rPr lang="tr-TR" b="1" dirty="0" smtClean="0">
                <a:solidFill>
                  <a:schemeClr val="tx1"/>
                </a:solidFill>
              </a:rPr>
              <a:t>Diğer Kazançlar                   :  20.000.000 </a:t>
            </a:r>
          </a:p>
          <a:p>
            <a:endParaRPr lang="tr-TR" b="1" dirty="0" smtClean="0">
              <a:solidFill>
                <a:schemeClr val="tx1"/>
              </a:solidFill>
            </a:endParaRPr>
          </a:p>
        </p:txBody>
      </p:sp>
      <p:sp>
        <p:nvSpPr>
          <p:cNvPr id="8" name="İçerik Yer Tutucusu 2"/>
          <p:cNvSpPr txBox="1">
            <a:spLocks/>
          </p:cNvSpPr>
          <p:nvPr/>
        </p:nvSpPr>
        <p:spPr>
          <a:xfrm>
            <a:off x="5730648" y="1609859"/>
            <a:ext cx="5150304" cy="4807270"/>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tr-TR" b="1" dirty="0" smtClean="0">
                <a:solidFill>
                  <a:srgbClr val="C00000"/>
                </a:solidFill>
              </a:rPr>
              <a:t>Baz Kontrol Değerleri:</a:t>
            </a:r>
          </a:p>
          <a:p>
            <a:pPr algn="ctr"/>
            <a:r>
              <a:rPr lang="tr-TR" sz="2000" b="1" dirty="0">
                <a:solidFill>
                  <a:srgbClr val="C00000"/>
                </a:solidFill>
              </a:rPr>
              <a:t>Toplam Yatırıma Katkı Tutarı =Toplam Yatırım Harcaması x %40 = </a:t>
            </a:r>
          </a:p>
          <a:p>
            <a:pPr algn="ctr"/>
            <a:r>
              <a:rPr lang="tr-TR" sz="2000" b="1" dirty="0" smtClean="0">
                <a:solidFill>
                  <a:schemeClr val="tx1"/>
                </a:solidFill>
              </a:rPr>
              <a:t>10.000.000 </a:t>
            </a:r>
            <a:r>
              <a:rPr lang="tr-TR" sz="2000" b="1" dirty="0">
                <a:solidFill>
                  <a:schemeClr val="tx1"/>
                </a:solidFill>
              </a:rPr>
              <a:t>x </a:t>
            </a:r>
            <a:r>
              <a:rPr lang="tr-TR" sz="2000" b="1" dirty="0" smtClean="0">
                <a:solidFill>
                  <a:schemeClr val="tx1"/>
                </a:solidFill>
              </a:rPr>
              <a:t>%40 </a:t>
            </a:r>
            <a:r>
              <a:rPr lang="tr-TR" sz="2000" b="1" dirty="0">
                <a:solidFill>
                  <a:schemeClr val="tx1"/>
                </a:solidFill>
              </a:rPr>
              <a:t>= </a:t>
            </a:r>
            <a:r>
              <a:rPr lang="tr-TR" sz="2000" b="1" dirty="0" smtClean="0">
                <a:solidFill>
                  <a:schemeClr val="tx1"/>
                </a:solidFill>
              </a:rPr>
              <a:t>4.000.000</a:t>
            </a:r>
            <a:endParaRPr lang="tr-TR" sz="2000" b="1" dirty="0">
              <a:solidFill>
                <a:schemeClr val="tx1"/>
              </a:solidFill>
            </a:endParaRPr>
          </a:p>
          <a:p>
            <a:pPr algn="ctr"/>
            <a:r>
              <a:rPr lang="tr-TR" sz="2000" b="1" dirty="0" smtClean="0">
                <a:solidFill>
                  <a:srgbClr val="C00000"/>
                </a:solidFill>
              </a:rPr>
              <a:t>------------------------------------------------------------</a:t>
            </a:r>
          </a:p>
          <a:p>
            <a:pPr algn="ctr"/>
            <a:endParaRPr lang="tr-TR" sz="2000" b="1" dirty="0">
              <a:solidFill>
                <a:srgbClr val="C00000"/>
              </a:solidFill>
            </a:endParaRPr>
          </a:p>
          <a:p>
            <a:pPr algn="ctr"/>
            <a:r>
              <a:rPr lang="tr-TR" sz="2000" b="1" dirty="0" smtClean="0">
                <a:solidFill>
                  <a:srgbClr val="C00000"/>
                </a:solidFill>
              </a:rPr>
              <a:t>Sınır</a:t>
            </a:r>
          </a:p>
          <a:p>
            <a:pPr algn="ctr"/>
            <a:r>
              <a:rPr lang="tr-TR" sz="2000" b="1" dirty="0" smtClean="0">
                <a:solidFill>
                  <a:srgbClr val="C00000"/>
                </a:solidFill>
              </a:rPr>
              <a:t>Gerçekleşen Yatırım </a:t>
            </a:r>
            <a:r>
              <a:rPr lang="tr-TR" sz="2000" b="1" dirty="0" smtClean="0">
                <a:solidFill>
                  <a:srgbClr val="C00000"/>
                </a:solidFill>
              </a:rPr>
              <a:t>Harcaması x YKO  </a:t>
            </a:r>
            <a:r>
              <a:rPr lang="tr-TR" sz="2000" b="1" dirty="0" smtClean="0">
                <a:solidFill>
                  <a:srgbClr val="C00000"/>
                </a:solidFill>
              </a:rPr>
              <a:t>=</a:t>
            </a:r>
          </a:p>
          <a:p>
            <a:pPr algn="ctr"/>
            <a:r>
              <a:rPr lang="tr-TR" sz="2000" b="1" dirty="0" smtClean="0">
                <a:solidFill>
                  <a:schemeClr val="tx1"/>
                </a:solidFill>
              </a:rPr>
              <a:t>8.000.000 x %40 = 3.200.000</a:t>
            </a:r>
            <a:endParaRPr lang="tr-TR" sz="2000" b="1" dirty="0">
              <a:solidFill>
                <a:schemeClr val="tx1"/>
              </a:solidFill>
            </a:endParaRPr>
          </a:p>
          <a:p>
            <a:pPr algn="ctr"/>
            <a:endParaRPr lang="tr-TR" sz="2000" b="1" dirty="0" smtClean="0">
              <a:solidFill>
                <a:srgbClr val="C00000"/>
              </a:solidFill>
            </a:endParaRPr>
          </a:p>
        </p:txBody>
      </p:sp>
      <p:sp>
        <p:nvSpPr>
          <p:cNvPr id="6" name="Unvan 1"/>
          <p:cNvSpPr txBox="1">
            <a:spLocks/>
          </p:cNvSpPr>
          <p:nvPr/>
        </p:nvSpPr>
        <p:spPr>
          <a:xfrm>
            <a:off x="515710" y="163285"/>
            <a:ext cx="11023760" cy="561824"/>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600" b="1" dirty="0" smtClean="0">
                <a:solidFill>
                  <a:srgbClr val="FF0000"/>
                </a:solidFill>
              </a:rPr>
              <a:t>Örnek Uygulamalar 					Örnek.5</a:t>
            </a:r>
            <a:endParaRPr lang="tr-TR" sz="3600" b="1" dirty="0">
              <a:solidFill>
                <a:srgbClr val="FF0000"/>
              </a:solidFill>
            </a:endParaRPr>
          </a:p>
        </p:txBody>
      </p:sp>
      <p:sp>
        <p:nvSpPr>
          <p:cNvPr id="7" name="Unvan 1"/>
          <p:cNvSpPr txBox="1">
            <a:spLocks/>
          </p:cNvSpPr>
          <p:nvPr/>
        </p:nvSpPr>
        <p:spPr>
          <a:xfrm>
            <a:off x="515710" y="821832"/>
            <a:ext cx="11023760" cy="561824"/>
          </a:xfrm>
          <a:prstGeom prst="rect">
            <a:avLst/>
          </a:prstGeom>
          <a:solidFill>
            <a:srgbClr val="92D05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600" b="1" dirty="0" smtClean="0">
                <a:solidFill>
                  <a:srgbClr val="FF0000"/>
                </a:solidFill>
              </a:rPr>
              <a:t>Yatırım Tamamlandıktan Sonraki Uygulamalar</a:t>
            </a:r>
            <a:endParaRPr lang="tr-TR" sz="3600" b="1" dirty="0">
              <a:solidFill>
                <a:srgbClr val="FF0000"/>
              </a:solidFill>
            </a:endParaRPr>
          </a:p>
        </p:txBody>
      </p:sp>
    </p:spTree>
    <p:extLst>
      <p:ext uri="{BB962C8B-B14F-4D97-AF65-F5344CB8AC3E}">
        <p14:creationId xmlns:p14="http://schemas.microsoft.com/office/powerpoint/2010/main" val="3012007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a:spLocks noGrp="1"/>
          </p:cNvSpPr>
          <p:nvPr>
            <p:ph type="title"/>
          </p:nvPr>
        </p:nvSpPr>
        <p:spPr>
          <a:xfrm>
            <a:off x="657224" y="499533"/>
            <a:ext cx="10804973" cy="595171"/>
          </a:xfrm>
          <a:solidFill>
            <a:srgbClr val="FFFF00"/>
          </a:solidFill>
        </p:spPr>
        <p:txBody>
          <a:bodyPr>
            <a:normAutofit fontScale="90000"/>
          </a:bodyPr>
          <a:lstStyle/>
          <a:p>
            <a:r>
              <a:rPr lang="tr-TR" sz="4000" dirty="0" smtClean="0"/>
              <a:t>Yasal Düzenlemeler:</a:t>
            </a:r>
            <a:endParaRPr lang="tr-TR" sz="4000" dirty="0"/>
          </a:p>
        </p:txBody>
      </p:sp>
      <p:sp>
        <p:nvSpPr>
          <p:cNvPr id="4" name="Unvan 1"/>
          <p:cNvSpPr txBox="1">
            <a:spLocks/>
          </p:cNvSpPr>
          <p:nvPr/>
        </p:nvSpPr>
        <p:spPr>
          <a:xfrm>
            <a:off x="526593" y="1551214"/>
            <a:ext cx="10935603" cy="4098472"/>
          </a:xfrm>
          <a:prstGeom prst="rect">
            <a:avLst/>
          </a:prstGeom>
        </p:spPr>
        <p:txBody>
          <a:bodyPr vert="horz" lIns="91440" tIns="45720" rIns="91440" bIns="45720" rtlCol="0" anchor="ctr">
            <a:normAutofit fontScale="97500"/>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marL="742950" indent="-742950">
              <a:buAutoNum type="arabicPeriod"/>
            </a:pPr>
            <a:r>
              <a:rPr lang="tr-TR" sz="2900" b="1" dirty="0">
                <a:solidFill>
                  <a:srgbClr val="FF0000"/>
                </a:solidFill>
              </a:rPr>
              <a:t>2012/3305 Sayılı  Yatırımlarda Devlet Yardımları Hakkında Karar  ( </a:t>
            </a:r>
            <a:r>
              <a:rPr lang="tr-TR" sz="2500" b="1" dirty="0" smtClean="0">
                <a:solidFill>
                  <a:schemeClr val="tx1"/>
                </a:solidFill>
              </a:rPr>
              <a:t>Karar 6 Adet Ek İçermektedir )  19/06/2012 Tarih 28328 Sayılı R.G.</a:t>
            </a:r>
            <a:endParaRPr lang="tr-TR" sz="400" b="1" dirty="0" smtClean="0">
              <a:solidFill>
                <a:schemeClr val="tx1"/>
              </a:solidFill>
            </a:endParaRPr>
          </a:p>
          <a:p>
            <a:pPr marL="742950" indent="-742950">
              <a:buAutoNum type="arabicPeriod"/>
            </a:pPr>
            <a:endParaRPr lang="tr-TR" sz="2100" dirty="0" smtClean="0">
              <a:hlinkClick r:id="rId2"/>
            </a:endParaRPr>
          </a:p>
          <a:p>
            <a:pPr marL="742950" indent="-742950">
              <a:buAutoNum type="arabicPeriod"/>
            </a:pPr>
            <a:r>
              <a:rPr lang="tr-TR" sz="2900" b="1" dirty="0"/>
              <a:t>Değişikliklerin </a:t>
            </a:r>
            <a:r>
              <a:rPr lang="tr-TR" sz="2900" b="1" dirty="0" err="1"/>
              <a:t>Dercedildiği</a:t>
            </a:r>
            <a:r>
              <a:rPr lang="tr-TR" sz="2900" b="1" dirty="0"/>
              <a:t>  Karar ve Tebliğ_12 01 1712/3    </a:t>
            </a:r>
            <a:r>
              <a:rPr lang="tr-TR" sz="2500" b="1" dirty="0" smtClean="0">
                <a:solidFill>
                  <a:schemeClr val="tx1"/>
                </a:solidFill>
              </a:rPr>
              <a:t>(  www. </a:t>
            </a:r>
            <a:r>
              <a:rPr lang="tr-TR" sz="2500" b="1" dirty="0" err="1" smtClean="0">
                <a:solidFill>
                  <a:schemeClr val="tx1"/>
                </a:solidFill>
              </a:rPr>
              <a:t>Ekonomi.gov..tr</a:t>
            </a:r>
            <a:r>
              <a:rPr lang="tr-TR" sz="2500" b="1" dirty="0" smtClean="0">
                <a:solidFill>
                  <a:schemeClr val="tx1"/>
                </a:solidFill>
              </a:rPr>
              <a:t>)</a:t>
            </a:r>
          </a:p>
          <a:p>
            <a:pPr marL="742950" indent="-742950">
              <a:buAutoNum type="arabicPeriod"/>
            </a:pPr>
            <a:endParaRPr lang="tr-TR" sz="2500" b="1" dirty="0" smtClean="0">
              <a:solidFill>
                <a:schemeClr val="tx1"/>
              </a:solidFill>
            </a:endParaRPr>
          </a:p>
          <a:p>
            <a:pPr marL="742950" indent="-742950">
              <a:buAutoNum type="arabicPeriod"/>
            </a:pPr>
            <a:r>
              <a:rPr lang="tr-TR" sz="2900" b="1" dirty="0" smtClean="0">
                <a:solidFill>
                  <a:srgbClr val="FF0000"/>
                </a:solidFill>
              </a:rPr>
              <a:t>Kurumlar Vergisi Kanunu  (32 Md. A Bendi)</a:t>
            </a:r>
          </a:p>
          <a:p>
            <a:pPr marL="742950" indent="-742950">
              <a:buAutoNum type="arabicPeriod"/>
            </a:pPr>
            <a:endParaRPr lang="tr-TR" sz="2900" b="1" dirty="0" smtClean="0">
              <a:solidFill>
                <a:srgbClr val="FF0000"/>
              </a:solidFill>
            </a:endParaRPr>
          </a:p>
          <a:p>
            <a:pPr marL="742950" indent="-742950">
              <a:buAutoNum type="arabicPeriod"/>
            </a:pPr>
            <a:r>
              <a:rPr lang="tr-TR" sz="2900" b="1" dirty="0" smtClean="0"/>
              <a:t>Kurumlar Vergisi Kanunu  1 Seri </a:t>
            </a:r>
            <a:r>
              <a:rPr lang="tr-TR" sz="2900" b="1" dirty="0" err="1" smtClean="0"/>
              <a:t>Nolu</a:t>
            </a:r>
            <a:r>
              <a:rPr lang="tr-TR" sz="2900" b="1" dirty="0" smtClean="0"/>
              <a:t> Genel Tebliği  (32.2. Bölüm )</a:t>
            </a:r>
          </a:p>
          <a:p>
            <a:pPr marL="742950" indent="-742950">
              <a:buAutoNum type="arabicPeriod"/>
            </a:pPr>
            <a:r>
              <a:rPr lang="tr-TR" sz="2900" b="1" dirty="0" smtClean="0"/>
              <a:t>Kurumlar Vergisi  Kanunu 11 Seri </a:t>
            </a:r>
            <a:r>
              <a:rPr lang="tr-TR" sz="2900" b="1" dirty="0" err="1" smtClean="0"/>
              <a:t>Nolu</a:t>
            </a:r>
            <a:r>
              <a:rPr lang="tr-TR" sz="2900" b="1" dirty="0" smtClean="0"/>
              <a:t> Tebliğ  ( Değişiklik)</a:t>
            </a:r>
            <a:endParaRPr lang="tr-TR" sz="2900" b="1" dirty="0"/>
          </a:p>
        </p:txBody>
      </p:sp>
    </p:spTree>
    <p:extLst>
      <p:ext uri="{BB962C8B-B14F-4D97-AF65-F5344CB8AC3E}">
        <p14:creationId xmlns:p14="http://schemas.microsoft.com/office/powerpoint/2010/main" val="42943539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10" y="163285"/>
            <a:ext cx="10429876" cy="561824"/>
          </a:xfrm>
          <a:solidFill>
            <a:srgbClr val="FFFF00"/>
          </a:solidFill>
        </p:spPr>
        <p:txBody>
          <a:bodyPr>
            <a:noAutofit/>
          </a:bodyPr>
          <a:lstStyle/>
          <a:p>
            <a:r>
              <a:rPr lang="tr-TR" sz="3600" b="1" dirty="0">
                <a:solidFill>
                  <a:srgbClr val="FF0000"/>
                </a:solidFill>
              </a:rPr>
              <a:t>Örnek Uygulamalar 					Örnek.5</a:t>
            </a:r>
          </a:p>
        </p:txBody>
      </p:sp>
      <p:sp>
        <p:nvSpPr>
          <p:cNvPr id="6" name="İçerik Yer Tutucusu 2"/>
          <p:cNvSpPr txBox="1">
            <a:spLocks/>
          </p:cNvSpPr>
          <p:nvPr/>
        </p:nvSpPr>
        <p:spPr>
          <a:xfrm>
            <a:off x="319768" y="1339403"/>
            <a:ext cx="11567432" cy="5224682"/>
          </a:xfrm>
          <a:prstGeom prst="rect">
            <a:avLst/>
          </a:prstGeom>
          <a:no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endParaRPr lang="tr-TR" sz="2800" b="1" dirty="0" smtClean="0">
              <a:solidFill>
                <a:srgbClr val="0070C0"/>
              </a:solidFill>
            </a:endParaRPr>
          </a:p>
          <a:p>
            <a:pPr algn="ctr"/>
            <a:endParaRPr lang="tr-TR" sz="2800" b="1" dirty="0">
              <a:solidFill>
                <a:srgbClr val="0070C0"/>
              </a:solidFill>
            </a:endParaRPr>
          </a:p>
          <a:p>
            <a:pPr algn="ctr"/>
            <a:r>
              <a:rPr lang="tr-TR" sz="2800" b="1" dirty="0" smtClean="0">
                <a:solidFill>
                  <a:srgbClr val="0070C0"/>
                </a:solidFill>
              </a:rPr>
              <a:t>…. Döneminde Hak Kazanılan Yatırıma Katkı Tutarı </a:t>
            </a:r>
          </a:p>
          <a:p>
            <a:pPr algn="ctr"/>
            <a:r>
              <a:rPr lang="tr-TR" sz="2800" b="1" dirty="0" smtClean="0">
                <a:solidFill>
                  <a:srgbClr val="0070C0"/>
                </a:solidFill>
              </a:rPr>
              <a:t>Toplam Yatırım Tutarı x Yatırıma Katkı Oranı  x Mahsup Oranı</a:t>
            </a:r>
          </a:p>
          <a:p>
            <a:pPr algn="ctr"/>
            <a:r>
              <a:rPr lang="tr-TR" sz="2800" b="1" dirty="0" smtClean="0">
                <a:solidFill>
                  <a:schemeClr val="tx1"/>
                </a:solidFill>
              </a:rPr>
              <a:t>8.000.000 x %40= 3.200.000 </a:t>
            </a:r>
          </a:p>
          <a:p>
            <a:pPr algn="ctr"/>
            <a:r>
              <a:rPr lang="tr-TR" sz="2800" b="1" dirty="0" smtClean="0">
                <a:solidFill>
                  <a:schemeClr val="tx1"/>
                </a:solidFill>
              </a:rPr>
              <a:t>İndirimli Kurumlar Vergisinden Yararlanılabilecek Matrah </a:t>
            </a:r>
          </a:p>
          <a:p>
            <a:pPr algn="ctr"/>
            <a:r>
              <a:rPr lang="tr-TR" sz="2800" b="1" dirty="0" smtClean="0">
                <a:solidFill>
                  <a:schemeClr val="tx1"/>
                </a:solidFill>
              </a:rPr>
              <a:t>(Yararlanılabilecek YKT /  %20-%4 = 3.200.000 / %16 = </a:t>
            </a:r>
            <a:r>
              <a:rPr lang="tr-TR" sz="2800" b="1" u="sng" dirty="0" smtClean="0">
                <a:solidFill>
                  <a:srgbClr val="C00000"/>
                </a:solidFill>
              </a:rPr>
              <a:t>20.000.000</a:t>
            </a:r>
          </a:p>
          <a:p>
            <a:pPr algn="ctr"/>
            <a:r>
              <a:rPr lang="tr-TR" sz="2800" b="1" u="sng" dirty="0" smtClean="0">
                <a:solidFill>
                  <a:srgbClr val="C00000"/>
                </a:solidFill>
              </a:rPr>
              <a:t>İndirimli Kurumlar Vergisi Matrahı = 2.000.000 ( Kazanç Sınırı)</a:t>
            </a:r>
          </a:p>
        </p:txBody>
      </p:sp>
    </p:spTree>
    <p:extLst>
      <p:ext uri="{BB962C8B-B14F-4D97-AF65-F5344CB8AC3E}">
        <p14:creationId xmlns:p14="http://schemas.microsoft.com/office/powerpoint/2010/main" val="34072686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5709" y="163285"/>
            <a:ext cx="11036639" cy="561824"/>
          </a:xfrm>
          <a:solidFill>
            <a:srgbClr val="FFFF00"/>
          </a:solidFill>
        </p:spPr>
        <p:txBody>
          <a:bodyPr>
            <a:noAutofit/>
          </a:bodyPr>
          <a:lstStyle/>
          <a:p>
            <a:r>
              <a:rPr lang="tr-TR" sz="3600" b="1" dirty="0">
                <a:solidFill>
                  <a:srgbClr val="FF0000"/>
                </a:solidFill>
              </a:rPr>
              <a:t>Örnek Uygulamalar 					Örnek.5</a:t>
            </a:r>
          </a:p>
        </p:txBody>
      </p:sp>
      <p:sp>
        <p:nvSpPr>
          <p:cNvPr id="6" name="İçerik Yer Tutucusu 2"/>
          <p:cNvSpPr txBox="1">
            <a:spLocks/>
          </p:cNvSpPr>
          <p:nvPr/>
        </p:nvSpPr>
        <p:spPr>
          <a:xfrm>
            <a:off x="319768" y="839412"/>
            <a:ext cx="11338832" cy="1103691"/>
          </a:xfrm>
          <a:prstGeom prst="rect">
            <a:avLst/>
          </a:prstGeom>
          <a:solidFill>
            <a:srgbClr val="FFFF00"/>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Yatırıma Katkı Tutarı = Toplam Yatırım Harcaması x Yatırıma Katkı Oranı</a:t>
            </a:r>
          </a:p>
          <a:p>
            <a:pPr algn="ctr"/>
            <a:r>
              <a:rPr lang="tr-TR" b="1" dirty="0" smtClean="0">
                <a:solidFill>
                  <a:srgbClr val="0070C0"/>
                </a:solidFill>
              </a:rPr>
              <a:t>10.000.000 x %4 0 = 4.000.000</a:t>
            </a:r>
            <a:endParaRPr lang="tr-TR" b="1" dirty="0" smtClean="0">
              <a:solidFill>
                <a:schemeClr val="tx1"/>
              </a:solidFill>
            </a:endParaRPr>
          </a:p>
          <a:p>
            <a:pPr lvl="1" algn="ctr"/>
            <a:endParaRPr lang="tr-TR" sz="2800" b="1" dirty="0">
              <a:solidFill>
                <a:srgbClr val="C00000"/>
              </a:solidFill>
            </a:endParaRPr>
          </a:p>
        </p:txBody>
      </p:sp>
      <p:sp>
        <p:nvSpPr>
          <p:cNvPr id="8" name="İçerik Yer Tutucusu 2"/>
          <p:cNvSpPr txBox="1">
            <a:spLocks/>
          </p:cNvSpPr>
          <p:nvPr/>
        </p:nvSpPr>
        <p:spPr>
          <a:xfrm>
            <a:off x="319768" y="2111523"/>
            <a:ext cx="11338832" cy="1103691"/>
          </a:xfrm>
          <a:prstGeom prst="rect">
            <a:avLst/>
          </a:prstGeom>
          <a:solidFill>
            <a:schemeClr val="bg2">
              <a:lumMod val="75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Gerçekleşen Harcamalardan Hak Kazanılan Katkı Tutarı</a:t>
            </a:r>
          </a:p>
          <a:p>
            <a:pPr algn="ctr"/>
            <a:r>
              <a:rPr lang="tr-TR" b="1" dirty="0" smtClean="0">
                <a:solidFill>
                  <a:srgbClr val="0070C0"/>
                </a:solidFill>
              </a:rPr>
              <a:t>8.000.000 x %40 = 3.200.000</a:t>
            </a:r>
            <a:endParaRPr lang="tr-TR" b="1" dirty="0" smtClean="0">
              <a:solidFill>
                <a:schemeClr val="tx1"/>
              </a:solidFill>
            </a:endParaRPr>
          </a:p>
          <a:p>
            <a:pPr algn="ctr"/>
            <a:endParaRPr lang="tr-TR" sz="2800" b="1" dirty="0">
              <a:solidFill>
                <a:srgbClr val="C00000"/>
              </a:solidFill>
            </a:endParaRPr>
          </a:p>
        </p:txBody>
      </p:sp>
      <p:sp>
        <p:nvSpPr>
          <p:cNvPr id="10" name="İçerik Yer Tutucusu 2"/>
          <p:cNvSpPr txBox="1">
            <a:spLocks/>
          </p:cNvSpPr>
          <p:nvPr/>
        </p:nvSpPr>
        <p:spPr>
          <a:xfrm>
            <a:off x="319768" y="3460149"/>
            <a:ext cx="11338832" cy="1103691"/>
          </a:xfrm>
          <a:prstGeom prst="rect">
            <a:avLst/>
          </a:prstGeom>
          <a:solidFill>
            <a:schemeClr val="accent1">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İndirimli Kurumlar Vergisi Olmasaydı </a:t>
            </a:r>
            <a:r>
              <a:rPr lang="tr-TR" b="1" dirty="0" err="1" smtClean="0">
                <a:solidFill>
                  <a:srgbClr val="0070C0"/>
                </a:solidFill>
              </a:rPr>
              <a:t>K.Vergisi</a:t>
            </a:r>
            <a:endParaRPr lang="tr-TR" b="1" dirty="0" smtClean="0">
              <a:solidFill>
                <a:srgbClr val="0070C0"/>
              </a:solidFill>
            </a:endParaRPr>
          </a:p>
          <a:p>
            <a:pPr algn="ctr"/>
            <a:r>
              <a:rPr lang="tr-TR" b="1" dirty="0" smtClean="0">
                <a:solidFill>
                  <a:srgbClr val="0070C0"/>
                </a:solidFill>
              </a:rPr>
              <a:t>2.000.000  x %20 = 400.000</a:t>
            </a:r>
            <a:endParaRPr lang="tr-TR" b="1" dirty="0" smtClean="0">
              <a:solidFill>
                <a:schemeClr val="tx1"/>
              </a:solidFill>
            </a:endParaRPr>
          </a:p>
          <a:p>
            <a:pPr algn="ctr"/>
            <a:endParaRPr lang="tr-TR" sz="2800" b="1" dirty="0">
              <a:solidFill>
                <a:srgbClr val="C00000"/>
              </a:solidFill>
            </a:endParaRPr>
          </a:p>
        </p:txBody>
      </p:sp>
      <p:sp>
        <p:nvSpPr>
          <p:cNvPr id="11" name="İçerik Yer Tutucusu 2"/>
          <p:cNvSpPr txBox="1">
            <a:spLocks/>
          </p:cNvSpPr>
          <p:nvPr/>
        </p:nvSpPr>
        <p:spPr>
          <a:xfrm>
            <a:off x="319768" y="4963886"/>
            <a:ext cx="11338832" cy="1103691"/>
          </a:xfrm>
          <a:prstGeom prst="rect">
            <a:avLst/>
          </a:prstGeom>
          <a:solidFill>
            <a:schemeClr val="accent3">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İndirimli Kurumlar Vergisi</a:t>
            </a:r>
          </a:p>
          <a:p>
            <a:pPr algn="ctr"/>
            <a:r>
              <a:rPr lang="tr-TR" b="1" dirty="0" smtClean="0">
                <a:solidFill>
                  <a:srgbClr val="0070C0"/>
                </a:solidFill>
              </a:rPr>
              <a:t>2.000.000 x %4 = 80.000</a:t>
            </a:r>
            <a:endParaRPr lang="tr-TR" b="1" dirty="0" smtClean="0">
              <a:solidFill>
                <a:schemeClr val="tx1"/>
              </a:solidFill>
            </a:endParaRPr>
          </a:p>
          <a:p>
            <a:pPr algn="ctr"/>
            <a:endParaRPr lang="tr-TR" sz="2800" b="1" dirty="0">
              <a:solidFill>
                <a:srgbClr val="C00000"/>
              </a:solidFill>
            </a:endParaRPr>
          </a:p>
        </p:txBody>
      </p:sp>
      <p:sp>
        <p:nvSpPr>
          <p:cNvPr id="7" name="İçerik Yer Tutucusu 2"/>
          <p:cNvSpPr txBox="1">
            <a:spLocks/>
          </p:cNvSpPr>
          <p:nvPr/>
        </p:nvSpPr>
        <p:spPr>
          <a:xfrm>
            <a:off x="319768" y="5915777"/>
            <a:ext cx="11338832" cy="1103691"/>
          </a:xfrm>
          <a:prstGeom prst="rect">
            <a:avLst/>
          </a:prstGeom>
          <a:solidFill>
            <a:schemeClr val="accent3">
              <a:lumMod val="40000"/>
              <a:lumOff val="60000"/>
            </a:schemeClr>
          </a:solidFill>
          <a:effectLst>
            <a:softEdge rad="127000"/>
          </a:effectLst>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gn="ctr"/>
            <a:r>
              <a:rPr lang="tr-TR" b="1" dirty="0" smtClean="0">
                <a:solidFill>
                  <a:srgbClr val="0070C0"/>
                </a:solidFill>
              </a:rPr>
              <a:t>Yararlanılan Yatırıma Katkı Tutarı</a:t>
            </a:r>
          </a:p>
          <a:p>
            <a:pPr algn="ctr"/>
            <a:r>
              <a:rPr lang="tr-TR" b="1" dirty="0" smtClean="0">
                <a:solidFill>
                  <a:srgbClr val="0070C0"/>
                </a:solidFill>
              </a:rPr>
              <a:t>400.000 - 80.000 = </a:t>
            </a:r>
            <a:r>
              <a:rPr lang="tr-TR" b="1" dirty="0" smtClean="0">
                <a:solidFill>
                  <a:srgbClr val="FF0000"/>
                </a:solidFill>
              </a:rPr>
              <a:t>320.000</a:t>
            </a:r>
          </a:p>
          <a:p>
            <a:pPr algn="ctr"/>
            <a:endParaRPr lang="tr-TR" sz="2800" b="1" dirty="0">
              <a:solidFill>
                <a:srgbClr val="C00000"/>
              </a:solidFill>
            </a:endParaRPr>
          </a:p>
        </p:txBody>
      </p:sp>
    </p:spTree>
    <p:extLst>
      <p:ext uri="{BB962C8B-B14F-4D97-AF65-F5344CB8AC3E}">
        <p14:creationId xmlns:p14="http://schemas.microsoft.com/office/powerpoint/2010/main" val="29146063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0508" y="381945"/>
            <a:ext cx="10682464" cy="468061"/>
          </a:xfrm>
          <a:solidFill>
            <a:srgbClr val="FFFF00"/>
          </a:solidFill>
        </p:spPr>
        <p:txBody>
          <a:bodyPr>
            <a:noAutofit/>
          </a:bodyPr>
          <a:lstStyle/>
          <a:p>
            <a:r>
              <a:rPr lang="tr-TR" sz="2800" b="1" dirty="0" smtClean="0">
                <a:solidFill>
                  <a:srgbClr val="C00000"/>
                </a:solidFill>
                <a:latin typeface="Arial" panose="020B0604020202020204" pitchFamily="34" charset="0"/>
              </a:rPr>
              <a:t>KAZANCIN TESPİT ESASLARI</a:t>
            </a:r>
            <a:endParaRPr lang="tr-TR" sz="2800" b="1" dirty="0">
              <a:solidFill>
                <a:srgbClr val="C00000"/>
              </a:solidFill>
              <a:latin typeface="Arial" panose="020B0604020202020204" pitchFamily="34" charset="0"/>
            </a:endParaRPr>
          </a:p>
        </p:txBody>
      </p:sp>
      <p:sp>
        <p:nvSpPr>
          <p:cNvPr id="4" name="Dikdörtgen 3"/>
          <p:cNvSpPr/>
          <p:nvPr/>
        </p:nvSpPr>
        <p:spPr>
          <a:xfrm>
            <a:off x="605931" y="2198888"/>
            <a:ext cx="5135809" cy="1200329"/>
          </a:xfrm>
          <a:prstGeom prst="rect">
            <a:avLst/>
          </a:prstGeom>
          <a:ln>
            <a:solidFill>
              <a:schemeClr val="accent1"/>
            </a:solidFill>
          </a:ln>
        </p:spPr>
        <p:txBody>
          <a:bodyPr wrap="square">
            <a:spAutoFit/>
          </a:bodyPr>
          <a:lstStyle/>
          <a:p>
            <a:pPr algn="ctr"/>
            <a:r>
              <a:rPr lang="tr-TR" sz="3600" dirty="0" smtClean="0">
                <a:solidFill>
                  <a:srgbClr val="000000"/>
                </a:solidFill>
                <a:latin typeface="Calibri" panose="020F0502020204030204" pitchFamily="34" charset="0"/>
              </a:rPr>
              <a:t>Kazancın Ayrı Olarak Tespiti Halinde</a:t>
            </a:r>
            <a:endParaRPr lang="tr-TR" sz="3600" dirty="0"/>
          </a:p>
        </p:txBody>
      </p:sp>
      <p:sp>
        <p:nvSpPr>
          <p:cNvPr id="5" name="Dikdörtgen 4"/>
          <p:cNvSpPr/>
          <p:nvPr/>
        </p:nvSpPr>
        <p:spPr>
          <a:xfrm>
            <a:off x="5907304" y="2198888"/>
            <a:ext cx="5135809" cy="1046440"/>
          </a:xfrm>
          <a:prstGeom prst="rect">
            <a:avLst/>
          </a:prstGeom>
          <a:solidFill>
            <a:schemeClr val="accent1">
              <a:lumMod val="40000"/>
              <a:lumOff val="60000"/>
            </a:schemeClr>
          </a:solidFill>
        </p:spPr>
        <p:txBody>
          <a:bodyPr wrap="square">
            <a:spAutoFit/>
          </a:bodyPr>
          <a:lstStyle/>
          <a:p>
            <a:pPr algn="ctr"/>
            <a:r>
              <a:rPr lang="tr-TR" sz="3100" dirty="0" smtClean="0">
                <a:solidFill>
                  <a:srgbClr val="000000"/>
                </a:solidFill>
                <a:latin typeface="Calibri" panose="020F0502020204030204" pitchFamily="34" charset="0"/>
              </a:rPr>
              <a:t>Tespit olunan kazanca İndirimli K.V. Oranı Uygulanacaktır.</a:t>
            </a:r>
            <a:endParaRPr lang="tr-TR" sz="3100" dirty="0"/>
          </a:p>
        </p:txBody>
      </p:sp>
      <p:sp>
        <p:nvSpPr>
          <p:cNvPr id="6" name="Dikdörtgen 5"/>
          <p:cNvSpPr/>
          <p:nvPr/>
        </p:nvSpPr>
        <p:spPr>
          <a:xfrm>
            <a:off x="605931" y="4345776"/>
            <a:ext cx="5135809" cy="1754326"/>
          </a:xfrm>
          <a:prstGeom prst="rect">
            <a:avLst/>
          </a:prstGeom>
          <a:ln>
            <a:solidFill>
              <a:schemeClr val="accent1"/>
            </a:solidFill>
          </a:ln>
        </p:spPr>
        <p:txBody>
          <a:bodyPr wrap="square">
            <a:spAutoFit/>
          </a:bodyPr>
          <a:lstStyle/>
          <a:p>
            <a:pPr algn="ctr"/>
            <a:r>
              <a:rPr lang="tr-TR" sz="3600" dirty="0" smtClean="0">
                <a:solidFill>
                  <a:srgbClr val="000000"/>
                </a:solidFill>
                <a:latin typeface="Calibri" panose="020F0502020204030204" pitchFamily="34" charset="0"/>
              </a:rPr>
              <a:t>Kazancın Ayrı Olarak Tespitinin Mümkün Olmadığı Hallerde</a:t>
            </a:r>
            <a:endParaRPr lang="tr-TR" sz="3600" dirty="0"/>
          </a:p>
        </p:txBody>
      </p:sp>
      <p:sp>
        <p:nvSpPr>
          <p:cNvPr id="7" name="Dikdörtgen 6"/>
          <p:cNvSpPr/>
          <p:nvPr/>
        </p:nvSpPr>
        <p:spPr>
          <a:xfrm>
            <a:off x="5907304" y="4284220"/>
            <a:ext cx="5232921" cy="1815882"/>
          </a:xfrm>
          <a:prstGeom prst="rect">
            <a:avLst/>
          </a:prstGeom>
          <a:solidFill>
            <a:srgbClr val="92D050"/>
          </a:solidFill>
        </p:spPr>
        <p:txBody>
          <a:bodyPr wrap="square">
            <a:spAutoFit/>
          </a:bodyPr>
          <a:lstStyle/>
          <a:p>
            <a:pPr algn="ctr"/>
            <a:r>
              <a:rPr lang="tr-TR" sz="2800" dirty="0" smtClean="0">
                <a:solidFill>
                  <a:srgbClr val="000000"/>
                </a:solidFill>
                <a:latin typeface="Calibri" panose="020F0502020204030204" pitchFamily="34" charset="0"/>
              </a:rPr>
              <a:t>Gerçekleşen Tevsi Yatırım / Dönem Sonu Toplam MDV oranı ile Ticari Kazancın Çarpılması ile bulunacaktır.</a:t>
            </a:r>
            <a:endParaRPr lang="tr-TR" sz="2800" dirty="0"/>
          </a:p>
        </p:txBody>
      </p:sp>
      <p:sp>
        <p:nvSpPr>
          <p:cNvPr id="3" name="Dikdörtgen 2"/>
          <p:cNvSpPr/>
          <p:nvPr/>
        </p:nvSpPr>
        <p:spPr>
          <a:xfrm>
            <a:off x="360649" y="1190898"/>
            <a:ext cx="10722323" cy="830997"/>
          </a:xfrm>
          <a:prstGeom prst="rect">
            <a:avLst/>
          </a:prstGeom>
        </p:spPr>
        <p:txBody>
          <a:bodyPr wrap="square">
            <a:spAutoFit/>
          </a:bodyPr>
          <a:lstStyle/>
          <a:p>
            <a:pPr algn="ctr"/>
            <a:r>
              <a:rPr lang="tr-TR" sz="2400" b="1" dirty="0" smtClean="0">
                <a:solidFill>
                  <a:srgbClr val="C00000"/>
                </a:solidFill>
                <a:latin typeface="Arial" panose="020B0604020202020204" pitchFamily="34" charset="0"/>
              </a:rPr>
              <a:t>Tevsi</a:t>
            </a:r>
            <a:r>
              <a:rPr lang="tr-TR" sz="2400" b="1" dirty="0">
                <a:solidFill>
                  <a:srgbClr val="C00000"/>
                </a:solidFill>
                <a:latin typeface="Arial" panose="020B0604020202020204" pitchFamily="34" charset="0"/>
              </a:rPr>
              <a:t>, Modernizasyon, Ürün Geliştirme Yatırımlarında Kazanç Tespit Esasları</a:t>
            </a:r>
            <a:endParaRPr lang="tr-TR" sz="2400" dirty="0"/>
          </a:p>
        </p:txBody>
      </p:sp>
    </p:spTree>
    <p:extLst>
      <p:ext uri="{BB962C8B-B14F-4D97-AF65-F5344CB8AC3E}">
        <p14:creationId xmlns:p14="http://schemas.microsoft.com/office/powerpoint/2010/main" val="7137633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1136" y="1133340"/>
            <a:ext cx="11910864" cy="715337"/>
          </a:xfrm>
        </p:spPr>
        <p:txBody>
          <a:bodyPr>
            <a:noAutofit/>
          </a:bodyPr>
          <a:lstStyle/>
          <a:p>
            <a:pPr algn="ctr"/>
            <a:r>
              <a:rPr lang="tr-TR" sz="2400" b="1" dirty="0">
                <a:latin typeface="Arial" panose="020B0604020202020204" pitchFamily="34" charset="0"/>
              </a:rPr>
              <a:t>Kurumlar vergisi matrahının birden fazla yatırım teşvik belgesi kapsamında </a:t>
            </a:r>
            <a:r>
              <a:rPr lang="tr-TR" sz="2400" b="1" dirty="0" smtClean="0">
                <a:latin typeface="Arial" panose="020B0604020202020204" pitchFamily="34" charset="0"/>
              </a:rPr>
              <a:t>elde edilen </a:t>
            </a:r>
            <a:r>
              <a:rPr lang="tr-TR" sz="2400" b="1" dirty="0">
                <a:latin typeface="Arial" panose="020B0604020202020204" pitchFamily="34" charset="0"/>
              </a:rPr>
              <a:t>kazançtan düşük olması</a:t>
            </a:r>
            <a:endParaRPr lang="tr-TR" sz="2400" b="1" dirty="0">
              <a:solidFill>
                <a:srgbClr val="FF0000"/>
              </a:solidFill>
              <a:latin typeface="Arial" panose="020B0604020202020204" pitchFamily="34" charset="0"/>
            </a:endParaRPr>
          </a:p>
        </p:txBody>
      </p:sp>
      <p:sp>
        <p:nvSpPr>
          <p:cNvPr id="4" name="Dikdörtgen 3"/>
          <p:cNvSpPr/>
          <p:nvPr/>
        </p:nvSpPr>
        <p:spPr>
          <a:xfrm>
            <a:off x="983027" y="2166730"/>
            <a:ext cx="10507081" cy="3416320"/>
          </a:xfrm>
          <a:prstGeom prst="rect">
            <a:avLst/>
          </a:prstGeom>
        </p:spPr>
        <p:txBody>
          <a:bodyPr wrap="square">
            <a:spAutoFit/>
          </a:bodyPr>
          <a:lstStyle/>
          <a:p>
            <a:pPr algn="ctr"/>
            <a:r>
              <a:rPr lang="tr-TR" sz="3600" dirty="0" smtClean="0">
                <a:solidFill>
                  <a:srgbClr val="000000"/>
                </a:solidFill>
                <a:latin typeface="Calibri" panose="020F0502020204030204" pitchFamily="34" charset="0"/>
              </a:rPr>
              <a:t>Her </a:t>
            </a:r>
            <a:r>
              <a:rPr lang="tr-TR" sz="3600" dirty="0">
                <a:solidFill>
                  <a:srgbClr val="000000"/>
                </a:solidFill>
                <a:latin typeface="Calibri" panose="020F0502020204030204" pitchFamily="34" charset="0"/>
              </a:rPr>
              <a:t>bir yatırım teşvik belgesi  kapsamında  ayrı  ayrı  elde  edilen  kazancın  bu  yatırımlardan  elde  edilen  toplam kazanca oranının kurumlar vergisi matrahına uygulanması suretiyle, bu teşvik belgelerinde yer alan vergi indirim oranlarına göre indirimli kurumlar vergisi uygulanabilecektir.</a:t>
            </a:r>
            <a:endParaRPr lang="tr-TR" sz="3600" dirty="0"/>
          </a:p>
        </p:txBody>
      </p:sp>
      <p:sp>
        <p:nvSpPr>
          <p:cNvPr id="6" name="Unvan 1"/>
          <p:cNvSpPr txBox="1">
            <a:spLocks/>
          </p:cNvSpPr>
          <p:nvPr/>
        </p:nvSpPr>
        <p:spPr>
          <a:xfrm>
            <a:off x="400508" y="381945"/>
            <a:ext cx="10682464" cy="468061"/>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2800" b="1" smtClean="0">
                <a:solidFill>
                  <a:srgbClr val="C00000"/>
                </a:solidFill>
                <a:latin typeface="Arial" panose="020B0604020202020204" pitchFamily="34" charset="0"/>
              </a:rPr>
              <a:t>KAZANCIN TESPİT ESASLARI</a:t>
            </a:r>
            <a:endParaRPr lang="tr-TR" sz="2800" b="1" dirty="0">
              <a:solidFill>
                <a:srgbClr val="C00000"/>
              </a:solidFill>
              <a:latin typeface="Arial" panose="020B0604020202020204" pitchFamily="34" charset="0"/>
            </a:endParaRPr>
          </a:p>
        </p:txBody>
      </p:sp>
    </p:spTree>
    <p:extLst>
      <p:ext uri="{BB962C8B-B14F-4D97-AF65-F5344CB8AC3E}">
        <p14:creationId xmlns:p14="http://schemas.microsoft.com/office/powerpoint/2010/main" val="39165536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6407" y="1128921"/>
            <a:ext cx="11299372" cy="870384"/>
          </a:xfrm>
        </p:spPr>
        <p:txBody>
          <a:bodyPr>
            <a:noAutofit/>
          </a:bodyPr>
          <a:lstStyle/>
          <a:p>
            <a:pPr algn="ctr"/>
            <a:r>
              <a:rPr lang="tr-TR" sz="2400" b="1" dirty="0">
                <a:latin typeface="Arial" panose="020B0604020202020204" pitchFamily="34" charset="0"/>
              </a:rPr>
              <a:t>Diğer faaliyetlerden elde edilen kazancın kapsamı ve indirimli vergi oranı uygulamasında öncelik sırası</a:t>
            </a:r>
            <a:endParaRPr lang="tr-TR" sz="2400" b="1" dirty="0">
              <a:solidFill>
                <a:srgbClr val="FF0000"/>
              </a:solidFill>
              <a:latin typeface="Arial" panose="020B0604020202020204" pitchFamily="34" charset="0"/>
            </a:endParaRPr>
          </a:p>
        </p:txBody>
      </p:sp>
      <p:sp>
        <p:nvSpPr>
          <p:cNvPr id="4" name="Dikdörtgen 3"/>
          <p:cNvSpPr/>
          <p:nvPr/>
        </p:nvSpPr>
        <p:spPr>
          <a:xfrm>
            <a:off x="575891" y="2672926"/>
            <a:ext cx="10507081" cy="3416320"/>
          </a:xfrm>
          <a:prstGeom prst="rect">
            <a:avLst/>
          </a:prstGeom>
        </p:spPr>
        <p:txBody>
          <a:bodyPr wrap="square">
            <a:spAutoFit/>
          </a:bodyPr>
          <a:lstStyle/>
          <a:p>
            <a:pPr algn="ctr"/>
            <a:r>
              <a:rPr lang="tr-TR" sz="3600" dirty="0">
                <a:solidFill>
                  <a:srgbClr val="000000"/>
                </a:solidFill>
                <a:latin typeface="Calibri" panose="020F0502020204030204" pitchFamily="34" charset="0"/>
              </a:rPr>
              <a:t>Mükelleflerin  2012/3305  sayılı  Karara  göre  düzenlenmiş  birden  fazla  yatırım teşvik belgesinin bulunması ve yatırım döneminde diğer faaliyetlerden elde edilen kazancın yetersiz olması durumunda, hangi teşvik belgesine öncelik verileceği mükellefler tarafından serbestçe belirlenebilecektir.</a:t>
            </a:r>
            <a:endParaRPr lang="tr-TR" sz="3600" dirty="0"/>
          </a:p>
        </p:txBody>
      </p:sp>
      <p:sp>
        <p:nvSpPr>
          <p:cNvPr id="5" name="Unvan 1"/>
          <p:cNvSpPr txBox="1">
            <a:spLocks/>
          </p:cNvSpPr>
          <p:nvPr/>
        </p:nvSpPr>
        <p:spPr>
          <a:xfrm>
            <a:off x="400508" y="381945"/>
            <a:ext cx="10682464" cy="468061"/>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2800" b="1" smtClean="0">
                <a:solidFill>
                  <a:srgbClr val="C00000"/>
                </a:solidFill>
                <a:latin typeface="Arial" panose="020B0604020202020204" pitchFamily="34" charset="0"/>
              </a:rPr>
              <a:t>KAZANCIN TESPİT ESASLARI</a:t>
            </a:r>
            <a:endParaRPr lang="tr-TR" sz="2800" b="1" dirty="0">
              <a:solidFill>
                <a:srgbClr val="C00000"/>
              </a:solidFill>
              <a:latin typeface="Arial" panose="020B0604020202020204" pitchFamily="34" charset="0"/>
            </a:endParaRPr>
          </a:p>
        </p:txBody>
      </p:sp>
    </p:spTree>
    <p:extLst>
      <p:ext uri="{BB962C8B-B14F-4D97-AF65-F5344CB8AC3E}">
        <p14:creationId xmlns:p14="http://schemas.microsoft.com/office/powerpoint/2010/main" val="31640946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1136" y="1081954"/>
            <a:ext cx="10801836" cy="766723"/>
          </a:xfrm>
        </p:spPr>
        <p:txBody>
          <a:bodyPr>
            <a:noAutofit/>
          </a:bodyPr>
          <a:lstStyle/>
          <a:p>
            <a:pPr algn="ctr"/>
            <a:r>
              <a:rPr lang="tr-TR" sz="2400" b="1" dirty="0">
                <a:latin typeface="Arial" panose="020B0604020202020204" pitchFamily="34" charset="0"/>
              </a:rPr>
              <a:t>Kurumlar vergisi matrahının birden fazla yatırım teşvik belgesi kapsamında </a:t>
            </a:r>
            <a:r>
              <a:rPr lang="tr-TR" sz="2400" b="1" dirty="0" smtClean="0">
                <a:latin typeface="Arial" panose="020B0604020202020204" pitchFamily="34" charset="0"/>
              </a:rPr>
              <a:t>elde edilen </a:t>
            </a:r>
            <a:r>
              <a:rPr lang="tr-TR" sz="2400" b="1" dirty="0">
                <a:latin typeface="Arial" panose="020B0604020202020204" pitchFamily="34" charset="0"/>
              </a:rPr>
              <a:t>kazançtan düşük olması</a:t>
            </a:r>
            <a:endParaRPr lang="tr-TR" sz="2400" b="1" dirty="0">
              <a:solidFill>
                <a:srgbClr val="FF0000"/>
              </a:solidFill>
              <a:latin typeface="Arial" panose="020B0604020202020204" pitchFamily="34" charset="0"/>
            </a:endParaRPr>
          </a:p>
        </p:txBody>
      </p:sp>
      <p:sp>
        <p:nvSpPr>
          <p:cNvPr id="4" name="Dikdörtgen 3"/>
          <p:cNvSpPr/>
          <p:nvPr/>
        </p:nvSpPr>
        <p:spPr>
          <a:xfrm>
            <a:off x="281136" y="1967733"/>
            <a:ext cx="10507081" cy="1384995"/>
          </a:xfrm>
          <a:prstGeom prst="rect">
            <a:avLst/>
          </a:prstGeom>
        </p:spPr>
        <p:txBody>
          <a:bodyPr wrap="square">
            <a:spAutoFit/>
          </a:bodyPr>
          <a:lstStyle/>
          <a:p>
            <a:pPr marL="742950" indent="-742950">
              <a:buAutoNum type="arabicPeriod"/>
            </a:pPr>
            <a:r>
              <a:rPr lang="tr-TR" sz="2800" dirty="0" err="1" smtClean="0"/>
              <a:t>Nolu</a:t>
            </a:r>
            <a:r>
              <a:rPr lang="tr-TR" sz="2800" dirty="0" smtClean="0"/>
              <a:t> Teşvik Belgesi 300.000 TL</a:t>
            </a:r>
          </a:p>
          <a:p>
            <a:pPr marL="742950" indent="-742950">
              <a:buAutoNum type="arabicPeriod"/>
            </a:pPr>
            <a:r>
              <a:rPr lang="tr-TR" sz="2800" dirty="0" err="1" smtClean="0"/>
              <a:t>Nolu</a:t>
            </a:r>
            <a:r>
              <a:rPr lang="tr-TR" sz="2800" dirty="0" smtClean="0"/>
              <a:t> Teşvik Belgesi 200.000 TL </a:t>
            </a:r>
          </a:p>
          <a:p>
            <a:r>
              <a:rPr lang="tr-TR" sz="2800" dirty="0" smtClean="0"/>
              <a:t>Kazanç elde edilmiştir.  Dönem sonu K.V. Matrahı  400.000 TL </a:t>
            </a:r>
            <a:r>
              <a:rPr lang="tr-TR" sz="2800" dirty="0" err="1" smtClean="0"/>
              <a:t>dir</a:t>
            </a:r>
            <a:r>
              <a:rPr lang="tr-TR" sz="2800" dirty="0" smtClean="0"/>
              <a:t>.</a:t>
            </a:r>
            <a:endParaRPr lang="tr-TR" sz="2800" dirty="0"/>
          </a:p>
        </p:txBody>
      </p:sp>
      <p:graphicFrame>
        <p:nvGraphicFramePr>
          <p:cNvPr id="3" name="Tablo 2"/>
          <p:cNvGraphicFramePr>
            <a:graphicFrameLocks noGrp="1"/>
          </p:cNvGraphicFramePr>
          <p:nvPr>
            <p:extLst>
              <p:ext uri="{D42A27DB-BD31-4B8C-83A1-F6EECF244321}">
                <p14:modId xmlns:p14="http://schemas.microsoft.com/office/powerpoint/2010/main" val="3986520205"/>
              </p:ext>
            </p:extLst>
          </p:nvPr>
        </p:nvGraphicFramePr>
        <p:xfrm>
          <a:off x="461618" y="3584677"/>
          <a:ext cx="11167164" cy="1212574"/>
        </p:xfrm>
        <a:graphic>
          <a:graphicData uri="http://schemas.openxmlformats.org/drawingml/2006/table">
            <a:tbl>
              <a:tblPr firstRow="1" bandRow="1">
                <a:tableStyleId>{5C22544A-7EE6-4342-B048-85BDC9FD1C3A}</a:tableStyleId>
              </a:tblPr>
              <a:tblGrid>
                <a:gridCol w="2791791"/>
                <a:gridCol w="2791791"/>
                <a:gridCol w="2791791"/>
                <a:gridCol w="2791791"/>
              </a:tblGrid>
              <a:tr h="1212574">
                <a:tc>
                  <a:txBody>
                    <a:bodyPr/>
                    <a:lstStyle/>
                    <a:p>
                      <a:pPr algn="ctr"/>
                      <a:r>
                        <a:rPr lang="tr-TR" sz="1800" b="0" dirty="0" smtClean="0">
                          <a:solidFill>
                            <a:schemeClr val="tx1"/>
                          </a:solidFill>
                        </a:rPr>
                        <a:t>… Teşvik Belgesi </a:t>
                      </a:r>
                    </a:p>
                    <a:p>
                      <a:pPr algn="ctr"/>
                      <a:r>
                        <a:rPr lang="tr-TR" sz="1800" b="0" dirty="0" smtClean="0">
                          <a:solidFill>
                            <a:schemeClr val="tx1"/>
                          </a:solidFill>
                        </a:rPr>
                        <a:t>İ.K.V. Uygulanacak       =</a:t>
                      </a:r>
                    </a:p>
                    <a:p>
                      <a:pPr algn="ctr"/>
                      <a:r>
                        <a:rPr lang="tr-TR" sz="1800" b="0" dirty="0" smtClean="0">
                          <a:solidFill>
                            <a:schemeClr val="tx1"/>
                          </a:solidFill>
                        </a:rPr>
                        <a:t>Matrah</a:t>
                      </a:r>
                      <a:endParaRPr lang="tr-TR" sz="1800" b="0" dirty="0">
                        <a:solidFill>
                          <a:schemeClr val="tx1"/>
                        </a:solidFill>
                      </a:endParaRPr>
                    </a:p>
                  </a:txBody>
                  <a:tcPr/>
                </a:tc>
                <a:tc>
                  <a:txBody>
                    <a:bodyPr/>
                    <a:lstStyle/>
                    <a:p>
                      <a:pPr algn="ctr"/>
                      <a:endParaRPr lang="tr-TR" b="0" dirty="0" smtClean="0">
                        <a:solidFill>
                          <a:schemeClr val="tx1"/>
                        </a:solidFill>
                      </a:endParaRPr>
                    </a:p>
                    <a:p>
                      <a:pPr algn="ctr"/>
                      <a:r>
                        <a:rPr lang="tr-TR" b="0" dirty="0" smtClean="0">
                          <a:solidFill>
                            <a:schemeClr val="tx1"/>
                          </a:solidFill>
                        </a:rPr>
                        <a:t>Kurumlar Vergisi Matrahı /</a:t>
                      </a:r>
                      <a:endParaRPr lang="tr-TR" b="0" dirty="0">
                        <a:solidFill>
                          <a:schemeClr val="tx1"/>
                        </a:solidFill>
                      </a:endParaRPr>
                    </a:p>
                  </a:txBody>
                  <a:tcPr/>
                </a:tc>
                <a:tc>
                  <a:txBody>
                    <a:bodyPr/>
                    <a:lstStyle/>
                    <a:p>
                      <a:pPr algn="ctr"/>
                      <a:r>
                        <a:rPr lang="tr-TR" b="0" dirty="0" smtClean="0">
                          <a:solidFill>
                            <a:schemeClr val="tx1"/>
                          </a:solidFill>
                        </a:rPr>
                        <a:t>İlgili Yatırımdan Elde Edilen Kazanç / Bütün Yatırımlar Kapsamındaki Elde Edilen Toplam Kazanç</a:t>
                      </a:r>
                      <a:endParaRPr lang="tr-TR" b="0" dirty="0">
                        <a:solidFill>
                          <a:schemeClr val="tx1"/>
                        </a:solidFill>
                      </a:endParaRPr>
                    </a:p>
                  </a:txBody>
                  <a:tcPr/>
                </a:tc>
                <a:tc>
                  <a:txBody>
                    <a:bodyPr/>
                    <a:lstStyle/>
                    <a:p>
                      <a:pPr lvl="0" algn="l"/>
                      <a:endParaRPr lang="tr-TR" b="0" dirty="0" smtClean="0">
                        <a:solidFill>
                          <a:schemeClr val="tx1"/>
                        </a:solidFill>
                      </a:endParaRPr>
                    </a:p>
                    <a:p>
                      <a:pPr lvl="0" algn="l"/>
                      <a:endParaRPr lang="tr-TR" b="0" dirty="0" smtClean="0">
                        <a:solidFill>
                          <a:schemeClr val="tx1"/>
                        </a:solidFill>
                      </a:endParaRPr>
                    </a:p>
                    <a:p>
                      <a:pPr lvl="0" algn="l"/>
                      <a:r>
                        <a:rPr lang="tr-TR" b="0" dirty="0" smtClean="0">
                          <a:solidFill>
                            <a:schemeClr val="tx1"/>
                          </a:solidFill>
                        </a:rPr>
                        <a:t>=</a:t>
                      </a:r>
                      <a:endParaRPr lang="tr-TR" b="0" dirty="0">
                        <a:solidFill>
                          <a:schemeClr val="tx1"/>
                        </a:solidFill>
                      </a:endParaRPr>
                    </a:p>
                  </a:txBody>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2438684575"/>
              </p:ext>
            </p:extLst>
          </p:nvPr>
        </p:nvGraphicFramePr>
        <p:xfrm>
          <a:off x="461618" y="4856885"/>
          <a:ext cx="11167164" cy="1280160"/>
        </p:xfrm>
        <a:graphic>
          <a:graphicData uri="http://schemas.openxmlformats.org/drawingml/2006/table">
            <a:tbl>
              <a:tblPr firstRow="1" bandRow="1">
                <a:tableStyleId>{5C22544A-7EE6-4342-B048-85BDC9FD1C3A}</a:tableStyleId>
              </a:tblPr>
              <a:tblGrid>
                <a:gridCol w="2791791"/>
                <a:gridCol w="5583582"/>
                <a:gridCol w="2791791"/>
              </a:tblGrid>
              <a:tr h="602993">
                <a:tc>
                  <a:txBody>
                    <a:bodyPr/>
                    <a:lstStyle/>
                    <a:p>
                      <a:pPr marL="342900" indent="-342900" algn="ctr">
                        <a:buAutoNum type="arabicPeriod"/>
                      </a:pPr>
                      <a:r>
                        <a:rPr lang="tr-TR" sz="1800" b="0" dirty="0" err="1" smtClean="0">
                          <a:solidFill>
                            <a:schemeClr val="tx1"/>
                          </a:solidFill>
                        </a:rPr>
                        <a:t>Nolu</a:t>
                      </a:r>
                      <a:r>
                        <a:rPr lang="tr-TR" sz="1800" b="0" dirty="0" smtClean="0">
                          <a:solidFill>
                            <a:schemeClr val="tx1"/>
                          </a:solidFill>
                        </a:rPr>
                        <a:t> Belge</a:t>
                      </a:r>
                    </a:p>
                    <a:p>
                      <a:pPr marL="342900" indent="-342900" algn="ctr">
                        <a:buAutoNum type="arabicPeriod"/>
                      </a:pPr>
                      <a:r>
                        <a:rPr lang="tr-TR" sz="1800" b="0" dirty="0" err="1" smtClean="0">
                          <a:solidFill>
                            <a:schemeClr val="tx1"/>
                          </a:solidFill>
                        </a:rPr>
                        <a:t>Nolu</a:t>
                      </a:r>
                      <a:r>
                        <a:rPr lang="tr-TR" sz="1800" b="0" dirty="0" smtClean="0">
                          <a:solidFill>
                            <a:schemeClr val="tx1"/>
                          </a:solidFill>
                        </a:rPr>
                        <a:t> Belge</a:t>
                      </a:r>
                      <a:endParaRPr lang="tr-TR" sz="1800" b="0" dirty="0">
                        <a:solidFill>
                          <a:schemeClr val="tx1"/>
                        </a:solidFill>
                      </a:endParaRPr>
                    </a:p>
                  </a:txBody>
                  <a:tcPr/>
                </a:tc>
                <a:tc>
                  <a:txBody>
                    <a:bodyPr/>
                    <a:lstStyle/>
                    <a:p>
                      <a:pPr algn="ctr"/>
                      <a:r>
                        <a:rPr lang="tr-TR" b="0" dirty="0" smtClean="0">
                          <a:solidFill>
                            <a:schemeClr val="tx1"/>
                          </a:solidFill>
                        </a:rPr>
                        <a:t>300.000   / 300.000 +200.000</a:t>
                      </a:r>
                    </a:p>
                    <a:p>
                      <a:pPr algn="ctr"/>
                      <a:r>
                        <a:rPr lang="tr-TR" b="0" dirty="0" smtClean="0">
                          <a:solidFill>
                            <a:schemeClr val="tx1"/>
                          </a:solidFill>
                        </a:rPr>
                        <a:t>200.000   / 300.000 +200.000</a:t>
                      </a:r>
                      <a:endParaRPr lang="tr-TR" b="0" dirty="0">
                        <a:solidFill>
                          <a:schemeClr val="tx1"/>
                        </a:solidFill>
                      </a:endParaRPr>
                    </a:p>
                  </a:txBody>
                  <a:tcPr/>
                </a:tc>
                <a:tc>
                  <a:txBody>
                    <a:bodyPr/>
                    <a:lstStyle/>
                    <a:p>
                      <a:pPr lvl="0" algn="l"/>
                      <a:r>
                        <a:rPr lang="tr-TR" b="0" dirty="0" smtClean="0">
                          <a:solidFill>
                            <a:schemeClr val="tx1"/>
                          </a:solidFill>
                        </a:rPr>
                        <a:t>% 60</a:t>
                      </a:r>
                    </a:p>
                    <a:p>
                      <a:pPr lvl="0" algn="l"/>
                      <a:r>
                        <a:rPr lang="tr-TR" b="0" dirty="0" smtClean="0">
                          <a:solidFill>
                            <a:schemeClr val="tx1"/>
                          </a:solidFill>
                        </a:rPr>
                        <a:t>%40</a:t>
                      </a:r>
                      <a:endParaRPr lang="tr-TR" b="0" dirty="0">
                        <a:solidFill>
                          <a:schemeClr val="tx1"/>
                        </a:solidFill>
                      </a:endParaRPr>
                    </a:p>
                  </a:txBody>
                  <a:tcPr/>
                </a:tc>
              </a:tr>
              <a:tr h="602993">
                <a:tc>
                  <a:txBody>
                    <a:bodyPr/>
                    <a:lstStyle/>
                    <a:p>
                      <a:pPr marL="342900" indent="-342900" algn="ctr">
                        <a:buAutoNum type="arabicPeriod"/>
                      </a:pPr>
                      <a:r>
                        <a:rPr lang="tr-TR" sz="1800" b="0" dirty="0" err="1" smtClean="0">
                          <a:solidFill>
                            <a:schemeClr val="tx1"/>
                          </a:solidFill>
                        </a:rPr>
                        <a:t>Nolu</a:t>
                      </a:r>
                      <a:r>
                        <a:rPr lang="tr-TR" sz="1800" b="0" dirty="0" smtClean="0">
                          <a:solidFill>
                            <a:schemeClr val="tx1"/>
                          </a:solidFill>
                        </a:rPr>
                        <a:t> Belge</a:t>
                      </a:r>
                    </a:p>
                    <a:p>
                      <a:pPr marL="342900" indent="-342900" algn="ctr">
                        <a:buAutoNum type="arabicPeriod"/>
                      </a:pPr>
                      <a:r>
                        <a:rPr lang="tr-TR" sz="1800" b="0" dirty="0" err="1" smtClean="0">
                          <a:solidFill>
                            <a:schemeClr val="tx1"/>
                          </a:solidFill>
                        </a:rPr>
                        <a:t>Nolu</a:t>
                      </a:r>
                      <a:r>
                        <a:rPr lang="tr-TR" sz="1800" b="0" dirty="0" smtClean="0">
                          <a:solidFill>
                            <a:schemeClr val="tx1"/>
                          </a:solidFill>
                        </a:rPr>
                        <a:t> Belge</a:t>
                      </a:r>
                      <a:endParaRPr lang="tr-TR" sz="1800" b="0" dirty="0">
                        <a:solidFill>
                          <a:schemeClr val="tx1"/>
                        </a:solidFill>
                      </a:endParaRPr>
                    </a:p>
                  </a:txBody>
                  <a:tcPr/>
                </a:tc>
                <a:tc>
                  <a:txBody>
                    <a:bodyPr/>
                    <a:lstStyle/>
                    <a:p>
                      <a:pPr algn="ctr"/>
                      <a:r>
                        <a:rPr lang="tr-TR" b="0" dirty="0" smtClean="0">
                          <a:solidFill>
                            <a:schemeClr val="tx1"/>
                          </a:solidFill>
                        </a:rPr>
                        <a:t>400.000 x %60</a:t>
                      </a:r>
                    </a:p>
                    <a:p>
                      <a:pPr algn="ctr"/>
                      <a:r>
                        <a:rPr lang="tr-TR" b="0" dirty="0" smtClean="0">
                          <a:solidFill>
                            <a:schemeClr val="tx1"/>
                          </a:solidFill>
                        </a:rPr>
                        <a:t>400.000 x %40</a:t>
                      </a:r>
                      <a:endParaRPr lang="tr-TR" b="0" dirty="0">
                        <a:solidFill>
                          <a:schemeClr val="tx1"/>
                        </a:solidFill>
                      </a:endParaRPr>
                    </a:p>
                  </a:txBody>
                  <a:tcPr/>
                </a:tc>
                <a:tc>
                  <a:txBody>
                    <a:bodyPr/>
                    <a:lstStyle/>
                    <a:p>
                      <a:pPr lvl="0" algn="l"/>
                      <a:r>
                        <a:rPr lang="tr-TR" b="0" dirty="0" smtClean="0">
                          <a:solidFill>
                            <a:schemeClr val="tx1"/>
                          </a:solidFill>
                        </a:rPr>
                        <a:t>240.000</a:t>
                      </a:r>
                    </a:p>
                    <a:p>
                      <a:pPr lvl="0" algn="l"/>
                      <a:r>
                        <a:rPr lang="tr-TR" b="0" dirty="0" smtClean="0">
                          <a:solidFill>
                            <a:schemeClr val="tx1"/>
                          </a:solidFill>
                        </a:rPr>
                        <a:t>160.000</a:t>
                      </a:r>
                      <a:endParaRPr lang="tr-TR" b="0" dirty="0">
                        <a:solidFill>
                          <a:schemeClr val="tx1"/>
                        </a:solidFill>
                      </a:endParaRPr>
                    </a:p>
                  </a:txBody>
                  <a:tcPr/>
                </a:tc>
              </a:tr>
            </a:tbl>
          </a:graphicData>
        </a:graphic>
      </p:graphicFrame>
      <p:sp>
        <p:nvSpPr>
          <p:cNvPr id="6" name="Unvan 1"/>
          <p:cNvSpPr txBox="1">
            <a:spLocks/>
          </p:cNvSpPr>
          <p:nvPr/>
        </p:nvSpPr>
        <p:spPr>
          <a:xfrm>
            <a:off x="400508" y="381945"/>
            <a:ext cx="10682464" cy="468061"/>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2800" b="1" dirty="0" smtClean="0">
                <a:solidFill>
                  <a:srgbClr val="C00000"/>
                </a:solidFill>
                <a:latin typeface="Arial" panose="020B0604020202020204" pitchFamily="34" charset="0"/>
              </a:rPr>
              <a:t>ÖZELLİKLİ DURUMLAR</a:t>
            </a:r>
            <a:endParaRPr lang="tr-TR" sz="2800" b="1" dirty="0">
              <a:solidFill>
                <a:srgbClr val="C00000"/>
              </a:solidFill>
              <a:latin typeface="Arial" panose="020B0604020202020204" pitchFamily="34" charset="0"/>
            </a:endParaRPr>
          </a:p>
        </p:txBody>
      </p:sp>
    </p:spTree>
    <p:extLst>
      <p:ext uri="{BB962C8B-B14F-4D97-AF65-F5344CB8AC3E}">
        <p14:creationId xmlns:p14="http://schemas.microsoft.com/office/powerpoint/2010/main" val="38678152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1136" y="1133706"/>
            <a:ext cx="10507080" cy="714971"/>
          </a:xfrm>
        </p:spPr>
        <p:txBody>
          <a:bodyPr>
            <a:noAutofit/>
          </a:bodyPr>
          <a:lstStyle/>
          <a:p>
            <a:pPr algn="ctr"/>
            <a:r>
              <a:rPr lang="tr-TR" sz="2000" b="1" dirty="0" smtClean="0">
                <a:latin typeface="Arial" panose="020B0604020202020204" pitchFamily="34" charset="0"/>
              </a:rPr>
              <a:t>Ticari </a:t>
            </a:r>
            <a:r>
              <a:rPr lang="tr-TR" sz="2000" b="1" dirty="0" err="1" smtClean="0">
                <a:latin typeface="Arial" panose="020B0604020202020204" pitchFamily="34" charset="0"/>
              </a:rPr>
              <a:t>Kar’ın</a:t>
            </a:r>
            <a:r>
              <a:rPr lang="tr-TR" sz="2000" b="1" dirty="0" smtClean="0">
                <a:latin typeface="Arial" panose="020B0604020202020204" pitchFamily="34" charset="0"/>
              </a:rPr>
              <a:t> mali kardan küçük olması durumunda İndirimli K.V. Matrahı</a:t>
            </a:r>
            <a:endParaRPr lang="tr-TR" sz="2000" b="1" dirty="0">
              <a:solidFill>
                <a:srgbClr val="FF0000"/>
              </a:solidFill>
              <a:latin typeface="Arial" panose="020B0604020202020204" pitchFamily="34" charset="0"/>
            </a:endParaRPr>
          </a:p>
        </p:txBody>
      </p:sp>
      <p:sp>
        <p:nvSpPr>
          <p:cNvPr id="4" name="Dikdörtgen 3"/>
          <p:cNvSpPr/>
          <p:nvPr/>
        </p:nvSpPr>
        <p:spPr>
          <a:xfrm>
            <a:off x="281136" y="1967733"/>
            <a:ext cx="10507081" cy="1815882"/>
          </a:xfrm>
          <a:prstGeom prst="rect">
            <a:avLst/>
          </a:prstGeom>
        </p:spPr>
        <p:txBody>
          <a:bodyPr wrap="square">
            <a:spAutoFit/>
          </a:bodyPr>
          <a:lstStyle/>
          <a:p>
            <a:r>
              <a:rPr lang="tr-TR" sz="2800" dirty="0" smtClean="0"/>
              <a:t>Elde edilen kazanç</a:t>
            </a:r>
          </a:p>
          <a:p>
            <a:pPr marL="742950" indent="-742950">
              <a:buAutoNum type="arabicPeriod"/>
            </a:pPr>
            <a:r>
              <a:rPr lang="tr-TR" sz="2800" dirty="0" err="1" smtClean="0"/>
              <a:t>Nolu</a:t>
            </a:r>
            <a:r>
              <a:rPr lang="tr-TR" sz="2800" dirty="0" smtClean="0"/>
              <a:t> Teşvik Belgesi 250. TL</a:t>
            </a:r>
          </a:p>
          <a:p>
            <a:pPr marL="742950" indent="-742950">
              <a:buAutoNum type="arabicPeriod"/>
            </a:pPr>
            <a:r>
              <a:rPr lang="tr-TR" sz="2800" dirty="0" err="1" smtClean="0"/>
              <a:t>Nolu</a:t>
            </a:r>
            <a:r>
              <a:rPr lang="tr-TR" sz="2800" dirty="0" smtClean="0"/>
              <a:t> Teşvik Belgesi 450. TL          				Mali Kar  600</a:t>
            </a:r>
          </a:p>
          <a:p>
            <a:pPr marL="742950" indent="-742950">
              <a:buAutoNum type="arabicPeriod"/>
            </a:pPr>
            <a:r>
              <a:rPr lang="tr-TR" sz="2800" dirty="0" smtClean="0"/>
              <a:t>Diğer				    300. TL </a:t>
            </a:r>
          </a:p>
        </p:txBody>
      </p:sp>
      <p:sp>
        <p:nvSpPr>
          <p:cNvPr id="5" name="Sağ Ayraç 4"/>
          <p:cNvSpPr/>
          <p:nvPr/>
        </p:nvSpPr>
        <p:spPr>
          <a:xfrm>
            <a:off x="5791200" y="2494963"/>
            <a:ext cx="445368" cy="119230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Dikdörtgen 7"/>
          <p:cNvSpPr/>
          <p:nvPr/>
        </p:nvSpPr>
        <p:spPr>
          <a:xfrm>
            <a:off x="281135" y="4357059"/>
            <a:ext cx="10507081" cy="2246769"/>
          </a:xfrm>
          <a:prstGeom prst="rect">
            <a:avLst/>
          </a:prstGeom>
        </p:spPr>
        <p:txBody>
          <a:bodyPr wrap="square">
            <a:spAutoFit/>
          </a:bodyPr>
          <a:lstStyle/>
          <a:p>
            <a:r>
              <a:rPr lang="tr-TR" sz="2800" dirty="0" smtClean="0"/>
              <a:t>Yatırımdan elde edilen kazançların  ticari kar içindeki pay oranı hesaplanır.</a:t>
            </a:r>
          </a:p>
          <a:p>
            <a:r>
              <a:rPr lang="tr-TR" sz="2800" dirty="0" smtClean="0"/>
              <a:t>(250+450 )=700   Yatırım Kazancı % = 250/700 = %36</a:t>
            </a:r>
          </a:p>
          <a:p>
            <a:r>
              <a:rPr lang="tr-TR" sz="2800" dirty="0"/>
              <a:t> </a:t>
            </a:r>
            <a:r>
              <a:rPr lang="tr-TR" sz="2800" dirty="0" smtClean="0"/>
              <a:t>                               Yatırım Kazancı % = 450/700 =%65</a:t>
            </a:r>
          </a:p>
          <a:p>
            <a:r>
              <a:rPr lang="tr-TR" sz="2800" dirty="0" err="1" smtClean="0"/>
              <a:t>İnd</a:t>
            </a:r>
            <a:r>
              <a:rPr lang="tr-TR" sz="2800" dirty="0" smtClean="0"/>
              <a:t>. K.V. Matrahı   600 x%35 =  210 TL   600*%65 = 390 TL  olacaktır.</a:t>
            </a:r>
            <a:endParaRPr lang="tr-TR" sz="2800" dirty="0"/>
          </a:p>
        </p:txBody>
      </p:sp>
      <p:sp>
        <p:nvSpPr>
          <p:cNvPr id="3" name="Dikdörtgen 2"/>
          <p:cNvSpPr/>
          <p:nvPr/>
        </p:nvSpPr>
        <p:spPr>
          <a:xfrm>
            <a:off x="419775" y="237145"/>
            <a:ext cx="10368441" cy="461665"/>
          </a:xfrm>
          <a:prstGeom prst="rect">
            <a:avLst/>
          </a:prstGeom>
          <a:solidFill>
            <a:srgbClr val="FFFF00"/>
          </a:solidFill>
        </p:spPr>
        <p:txBody>
          <a:bodyPr wrap="square">
            <a:spAutoFit/>
          </a:bodyPr>
          <a:lstStyle/>
          <a:p>
            <a:r>
              <a:rPr lang="tr-TR" sz="2400" b="1" dirty="0">
                <a:solidFill>
                  <a:srgbClr val="C00000"/>
                </a:solidFill>
                <a:latin typeface="Arial" panose="020B0604020202020204" pitchFamily="34" charset="0"/>
              </a:rPr>
              <a:t>ÖZELLİKLİ DURUMLAR</a:t>
            </a:r>
          </a:p>
        </p:txBody>
      </p:sp>
    </p:spTree>
    <p:extLst>
      <p:ext uri="{BB962C8B-B14F-4D97-AF65-F5344CB8AC3E}">
        <p14:creationId xmlns:p14="http://schemas.microsoft.com/office/powerpoint/2010/main" val="20564678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1236" y="797838"/>
            <a:ext cx="10446980" cy="753112"/>
          </a:xfrm>
        </p:spPr>
        <p:txBody>
          <a:bodyPr>
            <a:noAutofit/>
          </a:bodyPr>
          <a:lstStyle/>
          <a:p>
            <a:r>
              <a:rPr lang="tr-TR" sz="3600" b="1" dirty="0" smtClean="0">
                <a:solidFill>
                  <a:srgbClr val="FF0000"/>
                </a:solidFill>
                <a:latin typeface="Arial" panose="020B0604020202020204" pitchFamily="34" charset="0"/>
              </a:rPr>
              <a:t>Başka bir örnek  ( Ticari Kar Yoksa )</a:t>
            </a:r>
            <a:endParaRPr lang="tr-TR" sz="3600" b="1" dirty="0">
              <a:solidFill>
                <a:srgbClr val="FF0000"/>
              </a:solidFill>
              <a:latin typeface="Arial" panose="020B0604020202020204" pitchFamily="34" charset="0"/>
            </a:endParaRPr>
          </a:p>
        </p:txBody>
      </p:sp>
      <p:sp>
        <p:nvSpPr>
          <p:cNvPr id="4" name="Dikdörtgen 3"/>
          <p:cNvSpPr/>
          <p:nvPr/>
        </p:nvSpPr>
        <p:spPr>
          <a:xfrm>
            <a:off x="341236" y="1371578"/>
            <a:ext cx="10507081" cy="1938992"/>
          </a:xfrm>
          <a:prstGeom prst="rect">
            <a:avLst/>
          </a:prstGeom>
        </p:spPr>
        <p:txBody>
          <a:bodyPr wrap="square">
            <a:spAutoFit/>
          </a:bodyPr>
          <a:lstStyle/>
          <a:p>
            <a:r>
              <a:rPr lang="tr-TR" sz="2400" dirty="0" smtClean="0"/>
              <a:t>Elde edilen kazanç</a:t>
            </a:r>
          </a:p>
          <a:p>
            <a:pPr marL="742950" indent="-742950">
              <a:buAutoNum type="arabicPeriod"/>
            </a:pPr>
            <a:r>
              <a:rPr lang="tr-TR" sz="2400" dirty="0" err="1" smtClean="0"/>
              <a:t>Nolu</a:t>
            </a:r>
            <a:r>
              <a:rPr lang="tr-TR" sz="2400" dirty="0" smtClean="0"/>
              <a:t> Teşvik Belgesi 250. TL</a:t>
            </a:r>
          </a:p>
          <a:p>
            <a:pPr marL="742950" indent="-742950">
              <a:buAutoNum type="arabicPeriod"/>
            </a:pPr>
            <a:r>
              <a:rPr lang="tr-TR" sz="2400" dirty="0" err="1" smtClean="0"/>
              <a:t>Nolu</a:t>
            </a:r>
            <a:r>
              <a:rPr lang="tr-TR" sz="2400" dirty="0" smtClean="0"/>
              <a:t> Teşvik Belgesi 450. TL          				Mali Kar  800</a:t>
            </a:r>
          </a:p>
          <a:p>
            <a:pPr marL="742950" indent="-742950">
              <a:buAutoNum type="arabicPeriod"/>
            </a:pPr>
            <a:r>
              <a:rPr lang="tr-TR" sz="2400" dirty="0" smtClean="0"/>
              <a:t>Diğer( Zarar)		 1.300. TL</a:t>
            </a:r>
          </a:p>
          <a:p>
            <a:pPr marL="742950" indent="-742950">
              <a:buAutoNum type="arabicPeriod"/>
            </a:pPr>
            <a:r>
              <a:rPr lang="tr-TR" sz="2400" dirty="0" smtClean="0"/>
              <a:t>Ticari Kar                        0. TL</a:t>
            </a:r>
          </a:p>
        </p:txBody>
      </p:sp>
      <p:sp>
        <p:nvSpPr>
          <p:cNvPr id="5" name="Sağ Ayraç 4"/>
          <p:cNvSpPr/>
          <p:nvPr/>
        </p:nvSpPr>
        <p:spPr>
          <a:xfrm>
            <a:off x="5714449" y="1933271"/>
            <a:ext cx="445368" cy="119230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Dikdörtgen 7"/>
          <p:cNvSpPr/>
          <p:nvPr/>
        </p:nvSpPr>
        <p:spPr>
          <a:xfrm>
            <a:off x="281135" y="3507898"/>
            <a:ext cx="10507081" cy="1569660"/>
          </a:xfrm>
          <a:prstGeom prst="rect">
            <a:avLst/>
          </a:prstGeom>
        </p:spPr>
        <p:txBody>
          <a:bodyPr wrap="square">
            <a:spAutoFit/>
          </a:bodyPr>
          <a:lstStyle/>
          <a:p>
            <a:r>
              <a:rPr lang="tr-TR" sz="2400" dirty="0"/>
              <a:t>Yatırımdan elde edilen kazançların  ticari kar içindeki pay oranı hesaplanır.</a:t>
            </a:r>
          </a:p>
          <a:p>
            <a:r>
              <a:rPr lang="tr-TR" sz="2400" dirty="0"/>
              <a:t>(250+450 )=700   Yatırım Kazancı % = 250/700 = %36</a:t>
            </a:r>
          </a:p>
          <a:p>
            <a:r>
              <a:rPr lang="tr-TR" sz="2400" dirty="0"/>
              <a:t>                                Yatırım Kazancı % = 450/700 =%65</a:t>
            </a:r>
          </a:p>
          <a:p>
            <a:r>
              <a:rPr lang="tr-TR" sz="2400" dirty="0" err="1"/>
              <a:t>İnd</a:t>
            </a:r>
            <a:r>
              <a:rPr lang="tr-TR" sz="2400" dirty="0"/>
              <a:t>. K.V. Matrahı   </a:t>
            </a:r>
            <a:r>
              <a:rPr lang="tr-TR" sz="2400" dirty="0" smtClean="0"/>
              <a:t>800 </a:t>
            </a:r>
            <a:r>
              <a:rPr lang="tr-TR" sz="2400" dirty="0"/>
              <a:t>x%35 =  </a:t>
            </a:r>
            <a:r>
              <a:rPr lang="tr-TR" sz="2400" dirty="0" smtClean="0"/>
              <a:t>280 </a:t>
            </a:r>
            <a:r>
              <a:rPr lang="tr-TR" sz="2400" dirty="0"/>
              <a:t>TL   </a:t>
            </a:r>
            <a:r>
              <a:rPr lang="tr-TR" sz="2400" dirty="0" smtClean="0"/>
              <a:t>800*%</a:t>
            </a:r>
            <a:r>
              <a:rPr lang="tr-TR" sz="2400" dirty="0"/>
              <a:t>65 = </a:t>
            </a:r>
            <a:r>
              <a:rPr lang="tr-TR" sz="2400" dirty="0" smtClean="0"/>
              <a:t>520 </a:t>
            </a:r>
            <a:r>
              <a:rPr lang="tr-TR" sz="2400" dirty="0"/>
              <a:t>TL  olacaktır.</a:t>
            </a:r>
          </a:p>
        </p:txBody>
      </p:sp>
      <p:sp>
        <p:nvSpPr>
          <p:cNvPr id="3" name="Metin kutusu 2"/>
          <p:cNvSpPr txBox="1"/>
          <p:nvPr/>
        </p:nvSpPr>
        <p:spPr>
          <a:xfrm>
            <a:off x="281135" y="5562600"/>
            <a:ext cx="11758465" cy="1200329"/>
          </a:xfrm>
          <a:prstGeom prst="rect">
            <a:avLst/>
          </a:prstGeom>
          <a:noFill/>
        </p:spPr>
        <p:txBody>
          <a:bodyPr wrap="square" rtlCol="0">
            <a:spAutoFit/>
          </a:bodyPr>
          <a:lstStyle/>
          <a:p>
            <a:r>
              <a:rPr lang="tr-TR" sz="2400" dirty="0" smtClean="0">
                <a:solidFill>
                  <a:srgbClr val="FF0000"/>
                </a:solidFill>
              </a:rPr>
              <a:t>Gerekçe : Bu bilgi herhangi bir yerde yer almamaktadır. Ancak düzenlemelerde yatırımlardan elde edilen KAZANÇ olarak ifade olunmakta Ticari Kar ifadesi kullanılmamaktadır. Bu nedenle hesaplamalarda </a:t>
            </a:r>
            <a:r>
              <a:rPr lang="tr-TR" sz="2400" dirty="0" err="1" smtClean="0">
                <a:solidFill>
                  <a:srgbClr val="FF0000"/>
                </a:solidFill>
              </a:rPr>
              <a:t>KAZANÇ’tan</a:t>
            </a:r>
            <a:r>
              <a:rPr lang="tr-TR" sz="2400" dirty="0" smtClean="0">
                <a:solidFill>
                  <a:srgbClr val="FF0000"/>
                </a:solidFill>
              </a:rPr>
              <a:t> yola çıkılması doğru olacaktır.</a:t>
            </a:r>
            <a:endParaRPr lang="tr-TR" sz="2400" dirty="0">
              <a:solidFill>
                <a:srgbClr val="FF0000"/>
              </a:solidFill>
            </a:endParaRPr>
          </a:p>
        </p:txBody>
      </p:sp>
      <p:sp>
        <p:nvSpPr>
          <p:cNvPr id="7" name="Dikdörtgen 6"/>
          <p:cNvSpPr/>
          <p:nvPr/>
        </p:nvSpPr>
        <p:spPr>
          <a:xfrm>
            <a:off x="419775" y="237145"/>
            <a:ext cx="10368441" cy="461665"/>
          </a:xfrm>
          <a:prstGeom prst="rect">
            <a:avLst/>
          </a:prstGeom>
          <a:solidFill>
            <a:srgbClr val="FFFF00"/>
          </a:solidFill>
        </p:spPr>
        <p:txBody>
          <a:bodyPr wrap="square">
            <a:spAutoFit/>
          </a:bodyPr>
          <a:lstStyle/>
          <a:p>
            <a:r>
              <a:rPr lang="tr-TR" sz="2400" b="1" dirty="0">
                <a:solidFill>
                  <a:srgbClr val="C00000"/>
                </a:solidFill>
                <a:latin typeface="Arial" panose="020B0604020202020204" pitchFamily="34" charset="0"/>
              </a:rPr>
              <a:t>ÖZELLİKLİ DURUMLAR</a:t>
            </a:r>
          </a:p>
        </p:txBody>
      </p:sp>
    </p:spTree>
    <p:extLst>
      <p:ext uri="{BB962C8B-B14F-4D97-AF65-F5344CB8AC3E}">
        <p14:creationId xmlns:p14="http://schemas.microsoft.com/office/powerpoint/2010/main" val="32385368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41236" y="1371578"/>
            <a:ext cx="10507081" cy="6986528"/>
          </a:xfrm>
          <a:prstGeom prst="rect">
            <a:avLst/>
          </a:prstGeom>
        </p:spPr>
        <p:txBody>
          <a:bodyPr wrap="square">
            <a:spAutoFit/>
          </a:bodyPr>
          <a:lstStyle/>
          <a:p>
            <a:pPr marL="742950" indent="-742950">
              <a:buAutoNum type="arabicPeriod"/>
            </a:pPr>
            <a:r>
              <a:rPr lang="tr-TR" sz="2400" dirty="0" smtClean="0"/>
              <a:t>Bu mevzuat, Ekonomi Bakanlığı Sitesinde Yatırımlar- Teşvik mevzuatı bölümünde yer alan BKK , değişiklikler işlenmiş tebliğ ( Ekleri ile birlikte)</a:t>
            </a:r>
          </a:p>
          <a:p>
            <a:pPr marL="742950" indent="-742950">
              <a:buAutoNum type="arabicPeriod"/>
            </a:pPr>
            <a:r>
              <a:rPr lang="tr-TR" sz="2400" dirty="0" smtClean="0"/>
              <a:t>Kurumlar Vergisi Kanunu 32.a bendi ve 1. Seri </a:t>
            </a:r>
            <a:r>
              <a:rPr lang="tr-TR" sz="2400" dirty="0" err="1" smtClean="0"/>
              <a:t>Nolu</a:t>
            </a:r>
            <a:r>
              <a:rPr lang="tr-TR" sz="2400" dirty="0" smtClean="0"/>
              <a:t> KV. Genel Tebliği </a:t>
            </a:r>
          </a:p>
          <a:p>
            <a:r>
              <a:rPr lang="tr-TR" sz="2400" dirty="0" smtClean="0"/>
              <a:t>Birlikte değerlendirilerek uygulanmalıdır.</a:t>
            </a:r>
          </a:p>
          <a:p>
            <a:pPr marL="457200" indent="-457200">
              <a:buAutoNum type="arabicPeriod" startAt="3"/>
            </a:pPr>
            <a:r>
              <a:rPr lang="tr-TR" sz="2400" dirty="0" smtClean="0"/>
              <a:t>BKK </a:t>
            </a:r>
            <a:r>
              <a:rPr lang="tr-TR" sz="2400" dirty="0"/>
              <a:t>ile belirlenen oranlar sıklıkla değiştirilmektedir. Bu nedenle sürekli takip gerektirmektedir</a:t>
            </a:r>
            <a:r>
              <a:rPr lang="tr-TR" sz="2400" dirty="0" smtClean="0"/>
              <a:t>.</a:t>
            </a:r>
          </a:p>
          <a:p>
            <a:pPr marL="457200" indent="-457200">
              <a:buAutoNum type="arabicPeriod" startAt="3"/>
            </a:pPr>
            <a:r>
              <a:rPr lang="tr-TR" sz="2400" dirty="0" smtClean="0"/>
              <a:t>Değişiklikler genel olarak yayımı tarihi ile yürürlüğe girmektedir. Bu nedenle değişiklik tarihinden önce alınan teşvik belgelerinde yer alan unsurlar değiştirilmemektedir. Buna özellikle dikkat edilmelidir.</a:t>
            </a:r>
          </a:p>
          <a:p>
            <a:pPr marL="457200" indent="-457200">
              <a:buAutoNum type="arabicPeriod" startAt="3"/>
            </a:pPr>
            <a:r>
              <a:rPr lang="tr-TR" sz="2400" dirty="0" smtClean="0"/>
              <a:t>Yatırıma katkı tutarı ile yararlanılan tutarlar birden fazla dönemi ilgilendireceğinden takip tablosu oluşturulmalı ve Tam Tasdik raporlarında bu detaya geniş olarak yer verilmelidir.</a:t>
            </a:r>
          </a:p>
          <a:p>
            <a:pPr marL="457200" indent="-457200">
              <a:buAutoNum type="arabicPeriod" startAt="3"/>
            </a:pPr>
            <a:endParaRPr lang="tr-TR" sz="3200" b="1" dirty="0">
              <a:solidFill>
                <a:srgbClr val="FF0000"/>
              </a:solidFill>
            </a:endParaRPr>
          </a:p>
          <a:p>
            <a:r>
              <a:rPr lang="tr-TR" sz="3200" b="1" dirty="0" smtClean="0">
                <a:solidFill>
                  <a:srgbClr val="FF0000"/>
                </a:solidFill>
              </a:rPr>
              <a:t>TEŞEKKÜRLER</a:t>
            </a:r>
          </a:p>
          <a:p>
            <a:pPr marL="457200" indent="-457200">
              <a:buAutoNum type="arabicPeriod" startAt="3"/>
            </a:pPr>
            <a:endParaRPr lang="tr-TR" sz="2400" dirty="0" smtClean="0"/>
          </a:p>
          <a:p>
            <a:endParaRPr lang="tr-TR" sz="2400" dirty="0" smtClean="0"/>
          </a:p>
          <a:p>
            <a:pPr marL="457200" indent="-457200">
              <a:buAutoNum type="arabicPeriod" startAt="3"/>
            </a:pPr>
            <a:endParaRPr lang="tr-TR" sz="2400" dirty="0"/>
          </a:p>
          <a:p>
            <a:endParaRPr lang="tr-TR" sz="2400" dirty="0" smtClean="0"/>
          </a:p>
        </p:txBody>
      </p:sp>
      <p:sp>
        <p:nvSpPr>
          <p:cNvPr id="7" name="Dikdörtgen 6"/>
          <p:cNvSpPr/>
          <p:nvPr/>
        </p:nvSpPr>
        <p:spPr>
          <a:xfrm>
            <a:off x="419775" y="237145"/>
            <a:ext cx="10368441" cy="461665"/>
          </a:xfrm>
          <a:prstGeom prst="rect">
            <a:avLst/>
          </a:prstGeom>
          <a:solidFill>
            <a:srgbClr val="FFFF00"/>
          </a:solidFill>
        </p:spPr>
        <p:txBody>
          <a:bodyPr wrap="square">
            <a:spAutoFit/>
          </a:bodyPr>
          <a:lstStyle/>
          <a:p>
            <a:r>
              <a:rPr lang="tr-TR" sz="2400" b="1" dirty="0" smtClean="0">
                <a:solidFill>
                  <a:srgbClr val="C00000"/>
                </a:solidFill>
                <a:latin typeface="Arial" panose="020B0604020202020204" pitchFamily="34" charset="0"/>
              </a:rPr>
              <a:t>SONUÇ</a:t>
            </a:r>
            <a:endParaRPr lang="tr-TR" sz="2400" b="1" dirty="0">
              <a:solidFill>
                <a:srgbClr val="C00000"/>
              </a:solidFill>
              <a:latin typeface="Arial" panose="020B0604020202020204" pitchFamily="34" charset="0"/>
            </a:endParaRPr>
          </a:p>
        </p:txBody>
      </p:sp>
    </p:spTree>
    <p:extLst>
      <p:ext uri="{BB962C8B-B14F-4D97-AF65-F5344CB8AC3E}">
        <p14:creationId xmlns:p14="http://schemas.microsoft.com/office/powerpoint/2010/main" val="2382902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a:spLocks noGrp="1"/>
          </p:cNvSpPr>
          <p:nvPr>
            <p:ph type="title"/>
          </p:nvPr>
        </p:nvSpPr>
        <p:spPr>
          <a:xfrm>
            <a:off x="657224" y="473775"/>
            <a:ext cx="10856489" cy="711081"/>
          </a:xfrm>
          <a:solidFill>
            <a:srgbClr val="FFFF00"/>
          </a:solidFill>
        </p:spPr>
        <p:txBody>
          <a:bodyPr/>
          <a:lstStyle/>
          <a:p>
            <a:r>
              <a:rPr lang="tr-TR" sz="4000" dirty="0" smtClean="0"/>
              <a:t>Destek Unsurları</a:t>
            </a:r>
            <a:endParaRPr lang="tr-TR" sz="4000" dirty="0"/>
          </a:p>
        </p:txBody>
      </p:sp>
      <p:sp>
        <p:nvSpPr>
          <p:cNvPr id="4" name="Unvan 1"/>
          <p:cNvSpPr txBox="1">
            <a:spLocks/>
          </p:cNvSpPr>
          <p:nvPr/>
        </p:nvSpPr>
        <p:spPr>
          <a:xfrm>
            <a:off x="657224" y="1627414"/>
            <a:ext cx="10168620" cy="4098472"/>
          </a:xfrm>
          <a:prstGeom prst="rect">
            <a:avLst/>
          </a:prstGeom>
        </p:spPr>
        <p:txBody>
          <a:bodyPr vert="horz" lIns="91440" tIns="45720" rIns="91440" bIns="45720" rtlCol="0" anchor="ctr">
            <a:normAutofit fontScale="97500"/>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marL="742950" indent="-742950">
              <a:buAutoNum type="arabicPeriod"/>
            </a:pPr>
            <a:endParaRPr lang="tr-TR" sz="2900" b="1" dirty="0"/>
          </a:p>
        </p:txBody>
      </p:sp>
      <p:sp>
        <p:nvSpPr>
          <p:cNvPr id="7" name="Unvan 1"/>
          <p:cNvSpPr txBox="1">
            <a:spLocks/>
          </p:cNvSpPr>
          <p:nvPr/>
        </p:nvSpPr>
        <p:spPr>
          <a:xfrm>
            <a:off x="526593" y="1551214"/>
            <a:ext cx="10987119" cy="4098472"/>
          </a:xfrm>
          <a:prstGeom prst="rect">
            <a:avLst/>
          </a:prstGeom>
        </p:spPr>
        <p:txBody>
          <a:bodyPr vert="horz" lIns="91440" tIns="45720" rIns="91440" bIns="45720" rtlCol="0" anchor="ctr">
            <a:normAutofit fontScale="97500"/>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200" dirty="0" smtClean="0">
                <a:solidFill>
                  <a:schemeClr val="tx1"/>
                </a:solidFill>
              </a:rPr>
              <a:t>Teşvik Mevzuatı Destek Unsurlarını Genel, Bölgesel, Büyük Ölçekli ve Stratejik Yatırımlara Göre Sınıflamakta ve Farklı Destekler Sağlamaktadır.</a:t>
            </a:r>
          </a:p>
          <a:p>
            <a:endParaRPr lang="tr-TR" sz="3200" b="1" dirty="0">
              <a:solidFill>
                <a:schemeClr val="tx1"/>
              </a:solidFill>
            </a:endParaRPr>
          </a:p>
          <a:p>
            <a:pPr algn="ctr"/>
            <a:r>
              <a:rPr lang="tr-TR" sz="4100" b="1" dirty="0" smtClean="0">
                <a:solidFill>
                  <a:schemeClr val="tx1"/>
                </a:solidFill>
              </a:rPr>
              <a:t>Konumuz  : </a:t>
            </a:r>
          </a:p>
          <a:p>
            <a:pPr algn="ctr"/>
            <a:r>
              <a:rPr lang="tr-TR" sz="4100" b="1" dirty="0">
                <a:solidFill>
                  <a:schemeClr val="tx1"/>
                </a:solidFill>
              </a:rPr>
              <a:t>T</a:t>
            </a:r>
            <a:r>
              <a:rPr lang="tr-TR" sz="4100" b="1" dirty="0" smtClean="0">
                <a:solidFill>
                  <a:schemeClr val="tx1"/>
                </a:solidFill>
              </a:rPr>
              <a:t>üm yatırım türleri için destek unsurları içinde sayılan </a:t>
            </a:r>
            <a:r>
              <a:rPr lang="tr-TR" sz="4100" b="1" u="sng" dirty="0" smtClean="0">
                <a:solidFill>
                  <a:srgbClr val="FF0000"/>
                </a:solidFill>
              </a:rPr>
              <a:t>VERGİ İNDİRİMİ </a:t>
            </a:r>
            <a:r>
              <a:rPr lang="tr-TR" sz="4100" b="1" dirty="0" smtClean="0">
                <a:solidFill>
                  <a:schemeClr val="tx1"/>
                </a:solidFill>
              </a:rPr>
              <a:t>ile sınırlı olacaktır.</a:t>
            </a:r>
            <a:endParaRPr lang="tr-TR" sz="4100" b="1" dirty="0">
              <a:solidFill>
                <a:schemeClr val="tx1"/>
              </a:solidFill>
            </a:endParaRPr>
          </a:p>
        </p:txBody>
      </p:sp>
    </p:spTree>
    <p:extLst>
      <p:ext uri="{BB962C8B-B14F-4D97-AF65-F5344CB8AC3E}">
        <p14:creationId xmlns:p14="http://schemas.microsoft.com/office/powerpoint/2010/main" val="2685095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a:spLocks noGrp="1"/>
          </p:cNvSpPr>
          <p:nvPr>
            <p:ph type="title"/>
          </p:nvPr>
        </p:nvSpPr>
        <p:spPr>
          <a:xfrm>
            <a:off x="657224" y="499534"/>
            <a:ext cx="10804973" cy="543656"/>
          </a:xfrm>
          <a:solidFill>
            <a:srgbClr val="FFFF00"/>
          </a:solidFill>
        </p:spPr>
        <p:txBody>
          <a:bodyPr>
            <a:normAutofit fontScale="90000"/>
          </a:bodyPr>
          <a:lstStyle/>
          <a:p>
            <a:r>
              <a:rPr lang="tr-TR" sz="4000" dirty="0" smtClean="0"/>
              <a:t>Destek Unsurları</a:t>
            </a:r>
            <a:endParaRPr lang="tr-TR" sz="4000" dirty="0"/>
          </a:p>
        </p:txBody>
      </p:sp>
      <p:sp>
        <p:nvSpPr>
          <p:cNvPr id="4" name="Unvan 1"/>
          <p:cNvSpPr txBox="1">
            <a:spLocks/>
          </p:cNvSpPr>
          <p:nvPr/>
        </p:nvSpPr>
        <p:spPr>
          <a:xfrm>
            <a:off x="526594" y="1551214"/>
            <a:ext cx="10935603" cy="4849586"/>
          </a:xfrm>
          <a:prstGeom prst="rect">
            <a:avLst/>
          </a:prstGeom>
        </p:spPr>
        <p:txBody>
          <a:bodyPr vert="horz" lIns="91440" tIns="45720" rIns="91440" bIns="45720" rtlCol="0" anchor="ctr">
            <a:normAutofit fontScale="97500"/>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tr-TR" sz="3200" dirty="0" smtClean="0">
                <a:solidFill>
                  <a:schemeClr val="tx1"/>
                </a:solidFill>
              </a:rPr>
              <a:t>	</a:t>
            </a:r>
            <a:r>
              <a:rPr lang="tr-TR" sz="3700" dirty="0" smtClean="0">
                <a:solidFill>
                  <a:schemeClr val="tx1"/>
                </a:solidFill>
              </a:rPr>
              <a:t>Kurumlar </a:t>
            </a:r>
            <a:r>
              <a:rPr lang="tr-TR" sz="3700" dirty="0">
                <a:solidFill>
                  <a:schemeClr val="tx1"/>
                </a:solidFill>
              </a:rPr>
              <a:t>Vergisi </a:t>
            </a:r>
            <a:r>
              <a:rPr lang="tr-TR" sz="3700" dirty="0" smtClean="0">
                <a:solidFill>
                  <a:schemeClr val="tx1"/>
                </a:solidFill>
              </a:rPr>
              <a:t> 32/A </a:t>
            </a:r>
            <a:r>
              <a:rPr lang="tr-TR" sz="3700" dirty="0">
                <a:solidFill>
                  <a:schemeClr val="tx1"/>
                </a:solidFill>
              </a:rPr>
              <a:t>maddesinde, maddenin ikinci fıkrasında belirtilen ve </a:t>
            </a:r>
            <a:r>
              <a:rPr lang="tr-TR" sz="3700" u="sng" dirty="0">
                <a:solidFill>
                  <a:srgbClr val="C00000"/>
                </a:solidFill>
              </a:rPr>
              <a:t>Ekonomi Bakanlığı tarafından teşvik belgesine bağlanan</a:t>
            </a:r>
            <a:r>
              <a:rPr lang="tr-TR" sz="3700" dirty="0"/>
              <a:t> </a:t>
            </a:r>
            <a:r>
              <a:rPr lang="tr-TR" sz="3700" dirty="0">
                <a:solidFill>
                  <a:schemeClr val="tx1"/>
                </a:solidFill>
              </a:rPr>
              <a:t>yatırımlardan elde edilen kazançların, </a:t>
            </a:r>
            <a:endParaRPr lang="tr-TR" sz="3700" dirty="0" smtClean="0">
              <a:solidFill>
                <a:schemeClr val="tx1"/>
              </a:solidFill>
            </a:endParaRPr>
          </a:p>
          <a:p>
            <a:r>
              <a:rPr lang="tr-TR" sz="3700" dirty="0" smtClean="0">
                <a:solidFill>
                  <a:schemeClr val="tx1"/>
                </a:solidFill>
              </a:rPr>
              <a:t>	Yatırımın </a:t>
            </a:r>
            <a:r>
              <a:rPr lang="tr-TR" sz="3700" dirty="0">
                <a:solidFill>
                  <a:schemeClr val="tx1"/>
                </a:solidFill>
              </a:rPr>
              <a:t>kısmen veya tamamen işletilmesine başlanılan hesap döneminden itibaren </a:t>
            </a:r>
            <a:endParaRPr lang="tr-TR" sz="3700" dirty="0" smtClean="0">
              <a:solidFill>
                <a:schemeClr val="tx1"/>
              </a:solidFill>
            </a:endParaRPr>
          </a:p>
          <a:p>
            <a:r>
              <a:rPr lang="tr-TR" sz="3700" dirty="0" smtClean="0">
                <a:solidFill>
                  <a:srgbClr val="C00000"/>
                </a:solidFill>
              </a:rPr>
              <a:t>	</a:t>
            </a:r>
            <a:r>
              <a:rPr lang="tr-TR" sz="3700" u="sng" dirty="0" smtClean="0">
                <a:solidFill>
                  <a:srgbClr val="C00000"/>
                </a:solidFill>
              </a:rPr>
              <a:t>Yatırıma </a:t>
            </a:r>
            <a:r>
              <a:rPr lang="tr-TR" sz="3700" u="sng" dirty="0">
                <a:solidFill>
                  <a:srgbClr val="C00000"/>
                </a:solidFill>
              </a:rPr>
              <a:t>katkı tutarına </a:t>
            </a:r>
            <a:r>
              <a:rPr lang="tr-TR" sz="3700" dirty="0">
                <a:solidFill>
                  <a:schemeClr val="tx1"/>
                </a:solidFill>
              </a:rPr>
              <a:t>ulaşıncaya kadar </a:t>
            </a:r>
            <a:endParaRPr lang="tr-TR" sz="3700" dirty="0" smtClean="0">
              <a:solidFill>
                <a:schemeClr val="tx1"/>
              </a:solidFill>
            </a:endParaRPr>
          </a:p>
          <a:p>
            <a:r>
              <a:rPr lang="tr-TR" sz="3700" u="sng" dirty="0" smtClean="0">
                <a:solidFill>
                  <a:srgbClr val="C00000"/>
                </a:solidFill>
              </a:rPr>
              <a:t>	indirimli </a:t>
            </a:r>
            <a:r>
              <a:rPr lang="tr-TR" sz="3700" u="sng" dirty="0">
                <a:solidFill>
                  <a:srgbClr val="C00000"/>
                </a:solidFill>
              </a:rPr>
              <a:t>oranlar üzerinden kurumlar vergisine </a:t>
            </a:r>
            <a:r>
              <a:rPr lang="tr-TR" sz="3700" dirty="0">
                <a:solidFill>
                  <a:schemeClr val="tx1"/>
                </a:solidFill>
              </a:rPr>
              <a:t>tabi tutulacağı hüküm altına alınmıştır.</a:t>
            </a:r>
            <a:endParaRPr lang="tr-TR" sz="3700" b="1" dirty="0">
              <a:solidFill>
                <a:schemeClr val="tx1"/>
              </a:solidFill>
            </a:endParaRPr>
          </a:p>
        </p:txBody>
      </p:sp>
    </p:spTree>
    <p:extLst>
      <p:ext uri="{BB962C8B-B14F-4D97-AF65-F5344CB8AC3E}">
        <p14:creationId xmlns:p14="http://schemas.microsoft.com/office/powerpoint/2010/main" val="1734993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499533"/>
            <a:ext cx="11050361" cy="561824"/>
          </a:xfrm>
          <a:solidFill>
            <a:srgbClr val="FFFF00"/>
          </a:solidFill>
        </p:spPr>
        <p:txBody>
          <a:bodyPr>
            <a:noAutofit/>
          </a:bodyPr>
          <a:lstStyle/>
          <a:p>
            <a:r>
              <a:rPr lang="tr-TR" sz="4400" dirty="0" smtClean="0"/>
              <a:t>Tanımlar</a:t>
            </a:r>
            <a:r>
              <a:rPr lang="tr-TR" sz="4400" dirty="0"/>
              <a:t>: </a:t>
            </a:r>
            <a:r>
              <a:rPr lang="tr-TR" sz="3600" dirty="0" smtClean="0"/>
              <a:t>					</a:t>
            </a:r>
            <a:endParaRPr lang="tr-TR" sz="3600" dirty="0"/>
          </a:p>
        </p:txBody>
      </p:sp>
      <p:sp>
        <p:nvSpPr>
          <p:cNvPr id="3" name="İçerik Yer Tutucusu 2"/>
          <p:cNvSpPr>
            <a:spLocks noGrp="1"/>
          </p:cNvSpPr>
          <p:nvPr>
            <p:ph idx="1"/>
          </p:nvPr>
        </p:nvSpPr>
        <p:spPr>
          <a:xfrm>
            <a:off x="657225" y="1545465"/>
            <a:ext cx="11050361" cy="5149249"/>
          </a:xfrm>
        </p:spPr>
        <p:txBody>
          <a:bodyPr>
            <a:normAutofit fontScale="92500" lnSpcReduction="10000"/>
          </a:bodyPr>
          <a:lstStyle/>
          <a:p>
            <a:r>
              <a:rPr lang="tr-TR" b="1" cap="all" dirty="0" smtClean="0">
                <a:solidFill>
                  <a:srgbClr val="FF0000"/>
                </a:solidFill>
              </a:rPr>
              <a:t>Yatırım  Kapsamına Giren İktisadi Kıymetler Nelerdir?</a:t>
            </a:r>
          </a:p>
          <a:p>
            <a:r>
              <a:rPr lang="tr-TR" b="1" dirty="0">
                <a:solidFill>
                  <a:schemeClr val="tx1"/>
                </a:solidFill>
              </a:rPr>
              <a:t>-Bina,</a:t>
            </a:r>
          </a:p>
          <a:p>
            <a:r>
              <a:rPr lang="tr-TR" b="1" dirty="0">
                <a:solidFill>
                  <a:schemeClr val="tx1"/>
                </a:solidFill>
              </a:rPr>
              <a:t>-Makine, tesis ve cihazlar,</a:t>
            </a:r>
          </a:p>
          <a:p>
            <a:r>
              <a:rPr lang="tr-TR" b="1" dirty="0">
                <a:solidFill>
                  <a:schemeClr val="tx1"/>
                </a:solidFill>
              </a:rPr>
              <a:t>-Araçlar, </a:t>
            </a:r>
            <a:r>
              <a:rPr lang="tr-TR" b="1" dirty="0" err="1">
                <a:solidFill>
                  <a:schemeClr val="tx1"/>
                </a:solidFill>
              </a:rPr>
              <a:t>edavat</a:t>
            </a:r>
            <a:r>
              <a:rPr lang="tr-TR" b="1" dirty="0">
                <a:solidFill>
                  <a:schemeClr val="tx1"/>
                </a:solidFill>
              </a:rPr>
              <a:t>, mefruşat ve bina demirbaşları,</a:t>
            </a:r>
          </a:p>
          <a:p>
            <a:r>
              <a:rPr lang="tr-TR" b="1" dirty="0">
                <a:solidFill>
                  <a:schemeClr val="tx1"/>
                </a:solidFill>
              </a:rPr>
              <a:t>-Gayri maddi Haklar</a:t>
            </a:r>
            <a:r>
              <a:rPr lang="tr-TR" b="1" dirty="0" smtClean="0">
                <a:solidFill>
                  <a:schemeClr val="tx1"/>
                </a:solidFill>
              </a:rPr>
              <a:t>, </a:t>
            </a:r>
            <a:r>
              <a:rPr lang="tr-TR" dirty="0"/>
              <a:t>2012/3305 sayılı Bakanlar Kurulu Kararı’nın 5. maddesinin 3. fıkrasında düzenlenen hükme göre; teşvik belgesi kapsamında yatırım harcaması olarak kabul edilen maddi olmayan duran varlıkların (marka, lisans, </a:t>
            </a:r>
            <a:r>
              <a:rPr lang="tr-TR" dirty="0" err="1"/>
              <a:t>know</a:t>
            </a:r>
            <a:r>
              <a:rPr lang="tr-TR" dirty="0"/>
              <a:t>-how vb.) oranı, teşvik belgesinde kayıtlı toplam sabit yatırım tutarının yüzde ellisini aşamaz.</a:t>
            </a:r>
            <a:endParaRPr lang="tr-TR" b="1" dirty="0">
              <a:solidFill>
                <a:schemeClr val="tx1"/>
              </a:solidFill>
            </a:endParaRPr>
          </a:p>
          <a:p>
            <a:r>
              <a:rPr lang="tr-TR" b="1" dirty="0">
                <a:solidFill>
                  <a:schemeClr val="tx1"/>
                </a:solidFill>
              </a:rPr>
              <a:t>-Petrol Kanunu ve Maden Kanunu'na göre yürütülen arama ve sondaj faaliyetleri için yapılan ve aktifleştirilen harcamalar.</a:t>
            </a:r>
          </a:p>
          <a:p>
            <a:r>
              <a:rPr lang="tr-TR" b="1" dirty="0">
                <a:solidFill>
                  <a:schemeClr val="tx1"/>
                </a:solidFill>
              </a:rPr>
              <a:t>Bu iktisadi kıymetlerin maliyet bedeli  aşağıda içerikleri belirtilmiş olan hem muhasebenin temel kavramlarından biri olan maliyet esası kavramı  ve hem de VUK da bir değerleme ölçeği olarak yer alan maliyet bedeli ölçeğinin tanım ve içeriğine uygun olarak oluşturulmalıdır.</a:t>
            </a:r>
          </a:p>
          <a:p>
            <a:r>
              <a:rPr lang="tr-TR" b="1" dirty="0" smtClean="0">
                <a:solidFill>
                  <a:schemeClr val="tx1"/>
                </a:solidFill>
              </a:rPr>
              <a:t>…./…..</a:t>
            </a:r>
          </a:p>
        </p:txBody>
      </p:sp>
    </p:spTree>
    <p:extLst>
      <p:ext uri="{BB962C8B-B14F-4D97-AF65-F5344CB8AC3E}">
        <p14:creationId xmlns:p14="http://schemas.microsoft.com/office/powerpoint/2010/main" val="3094768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5" y="499533"/>
            <a:ext cx="10429876" cy="561824"/>
          </a:xfrm>
          <a:solidFill>
            <a:srgbClr val="FFFF00"/>
          </a:solidFill>
        </p:spPr>
        <p:txBody>
          <a:bodyPr>
            <a:noAutofit/>
          </a:bodyPr>
          <a:lstStyle/>
          <a:p>
            <a:r>
              <a:rPr lang="tr-TR" sz="3600" dirty="0" smtClean="0"/>
              <a:t>Tanımlar:</a:t>
            </a:r>
            <a:endParaRPr lang="tr-TR" sz="3600" dirty="0">
              <a:solidFill>
                <a:srgbClr val="FF0000"/>
              </a:solidFill>
            </a:endParaRPr>
          </a:p>
        </p:txBody>
      </p:sp>
      <p:sp>
        <p:nvSpPr>
          <p:cNvPr id="3" name="İçerik Yer Tutucusu 2"/>
          <p:cNvSpPr>
            <a:spLocks noGrp="1"/>
          </p:cNvSpPr>
          <p:nvPr>
            <p:ph idx="1"/>
          </p:nvPr>
        </p:nvSpPr>
        <p:spPr>
          <a:xfrm>
            <a:off x="657225" y="1236372"/>
            <a:ext cx="11050361" cy="5458342"/>
          </a:xfrm>
        </p:spPr>
        <p:txBody>
          <a:bodyPr>
            <a:normAutofit fontScale="92500" lnSpcReduction="10000"/>
          </a:bodyPr>
          <a:lstStyle/>
          <a:p>
            <a:r>
              <a:rPr lang="tr-TR" sz="2800" b="1" cap="all" dirty="0" smtClean="0">
                <a:solidFill>
                  <a:srgbClr val="FF0000"/>
                </a:solidFill>
              </a:rPr>
              <a:t>Yatırım Harcaması Kabul Edilmeyen </a:t>
            </a:r>
            <a:r>
              <a:rPr lang="tr-TR" sz="2800" b="1" cap="all" dirty="0" err="1" smtClean="0">
                <a:solidFill>
                  <a:srgbClr val="FF0000"/>
                </a:solidFill>
              </a:rPr>
              <a:t>HArcamalar</a:t>
            </a:r>
            <a:endParaRPr lang="tr-TR" sz="2800" b="1" cap="all" dirty="0" smtClean="0">
              <a:solidFill>
                <a:srgbClr val="FF0000"/>
              </a:solidFill>
            </a:endParaRPr>
          </a:p>
          <a:p>
            <a:r>
              <a:rPr lang="tr-TR" sz="2800" dirty="0" smtClean="0"/>
              <a:t>-</a:t>
            </a:r>
            <a:r>
              <a:rPr lang="tr-TR" sz="2800" b="1" dirty="0" smtClean="0"/>
              <a:t>Yurt </a:t>
            </a:r>
            <a:r>
              <a:rPr lang="tr-TR" sz="2800" b="1" dirty="0"/>
              <a:t>içinde veya dışında daha önce kullanılmış olan iktisadi kıymetler,</a:t>
            </a:r>
            <a:r>
              <a:rPr lang="tr-TR" sz="2800" dirty="0"/>
              <a:t> </a:t>
            </a:r>
            <a:endParaRPr lang="tr-TR" sz="2800" dirty="0" smtClean="0"/>
          </a:p>
          <a:p>
            <a:r>
              <a:rPr lang="tr-TR" sz="2800" dirty="0">
                <a:solidFill>
                  <a:srgbClr val="0070C0"/>
                </a:solidFill>
              </a:rPr>
              <a:t>-</a:t>
            </a:r>
            <a:r>
              <a:rPr lang="tr-TR" sz="2800" b="1" dirty="0">
                <a:solidFill>
                  <a:srgbClr val="0070C0"/>
                </a:solidFill>
              </a:rPr>
              <a:t>Gayri maddi haklar</a:t>
            </a:r>
            <a:r>
              <a:rPr lang="tr-TR" sz="2800" dirty="0">
                <a:solidFill>
                  <a:srgbClr val="0070C0"/>
                </a:solidFill>
              </a:rPr>
              <a:t> </a:t>
            </a:r>
            <a:endParaRPr lang="tr-TR" sz="2800" dirty="0" smtClean="0">
              <a:solidFill>
                <a:srgbClr val="0070C0"/>
              </a:solidFill>
            </a:endParaRPr>
          </a:p>
          <a:p>
            <a:r>
              <a:rPr lang="tr-TR" sz="2800" dirty="0"/>
              <a:t>-</a:t>
            </a:r>
            <a:r>
              <a:rPr lang="tr-TR" sz="2800" b="1" dirty="0"/>
              <a:t>Mal ve hizmet üretimi ile doğrudan ilgili olmayan alet, </a:t>
            </a:r>
            <a:r>
              <a:rPr lang="tr-TR" sz="2800" b="1" dirty="0" err="1"/>
              <a:t>edavat</a:t>
            </a:r>
            <a:r>
              <a:rPr lang="tr-TR" sz="2800" b="1" dirty="0"/>
              <a:t>, mefruşat ve büro demirbaşları,</a:t>
            </a:r>
            <a:endParaRPr lang="tr-TR" sz="2800" dirty="0"/>
          </a:p>
          <a:p>
            <a:r>
              <a:rPr lang="tr-TR" sz="2800" b="1" dirty="0">
                <a:solidFill>
                  <a:srgbClr val="0070C0"/>
                </a:solidFill>
              </a:rPr>
              <a:t>-Bedelsiz olarak iktisap edilen iktisadi kıymetler</a:t>
            </a:r>
            <a:r>
              <a:rPr lang="tr-TR" sz="2800" b="1" dirty="0" smtClean="0">
                <a:solidFill>
                  <a:srgbClr val="0070C0"/>
                </a:solidFill>
              </a:rPr>
              <a:t>,</a:t>
            </a:r>
          </a:p>
          <a:p>
            <a:r>
              <a:rPr lang="tr-TR" sz="2800" b="1" dirty="0"/>
              <a:t>-Satın alma suretiyle iktisap edilen veya inşa edilen binalar</a:t>
            </a:r>
            <a:r>
              <a:rPr lang="tr-TR" sz="2800" dirty="0"/>
              <a:t>(mal ve hizmet üretimi ile ilgili olarak kullanılmak üzere inşa edilenler hariç),</a:t>
            </a:r>
          </a:p>
          <a:p>
            <a:r>
              <a:rPr lang="tr-TR" sz="2800" b="1" dirty="0">
                <a:solidFill>
                  <a:srgbClr val="0070C0"/>
                </a:solidFill>
              </a:rPr>
              <a:t>-Arazi ve arsalar,</a:t>
            </a:r>
            <a:endParaRPr lang="tr-TR" sz="2800" dirty="0">
              <a:solidFill>
                <a:srgbClr val="0070C0"/>
              </a:solidFill>
            </a:endParaRPr>
          </a:p>
          <a:p>
            <a:r>
              <a:rPr lang="tr-TR" sz="2800" dirty="0"/>
              <a:t>-</a:t>
            </a:r>
            <a:r>
              <a:rPr lang="tr-TR" sz="2800" b="1" dirty="0"/>
              <a:t>Binek otomobili ve benzeri kara taşıtları, yat, kotra, tekne ve benzeri motorlu deniz araçları ile uçak ve helikopter gibi hava taşıtları </a:t>
            </a:r>
            <a:r>
              <a:rPr lang="tr-TR" sz="2800" dirty="0"/>
              <a:t>(işletmenin esas faaliyet konusu ile ilgili olanlar hariç)</a:t>
            </a:r>
          </a:p>
          <a:p>
            <a:r>
              <a:rPr lang="tr-TR" sz="2800" b="1" dirty="0">
                <a:solidFill>
                  <a:srgbClr val="0070C0"/>
                </a:solidFill>
              </a:rPr>
              <a:t>-Yurtdışındaki yatırımlarda kullanılmak üzere satın alınan iktisadi kıymetler.</a:t>
            </a:r>
          </a:p>
        </p:txBody>
      </p:sp>
    </p:spTree>
    <p:extLst>
      <p:ext uri="{BB962C8B-B14F-4D97-AF65-F5344CB8AC3E}">
        <p14:creationId xmlns:p14="http://schemas.microsoft.com/office/powerpoint/2010/main" val="3991379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5" y="499533"/>
            <a:ext cx="10429876" cy="561824"/>
          </a:xfrm>
          <a:solidFill>
            <a:srgbClr val="FFFF00"/>
          </a:solidFill>
        </p:spPr>
        <p:txBody>
          <a:bodyPr>
            <a:noAutofit/>
          </a:bodyPr>
          <a:lstStyle/>
          <a:p>
            <a:r>
              <a:rPr lang="tr-TR" sz="3600" dirty="0"/>
              <a:t>Tanımlar</a:t>
            </a:r>
            <a:r>
              <a:rPr lang="tr-TR" sz="3600" dirty="0" smtClean="0"/>
              <a:t>:                </a:t>
            </a:r>
            <a:r>
              <a:rPr lang="tr-TR" sz="3600" b="1" u="sng" dirty="0" smtClean="0">
                <a:solidFill>
                  <a:srgbClr val="FF0000"/>
                </a:solidFill>
              </a:rPr>
              <a:t> </a:t>
            </a:r>
            <a:endParaRPr lang="tr-TR" sz="3600" dirty="0"/>
          </a:p>
        </p:txBody>
      </p:sp>
      <p:sp>
        <p:nvSpPr>
          <p:cNvPr id="3" name="İçerik Yer Tutucusu 2"/>
          <p:cNvSpPr>
            <a:spLocks noGrp="1"/>
          </p:cNvSpPr>
          <p:nvPr>
            <p:ph idx="1"/>
          </p:nvPr>
        </p:nvSpPr>
        <p:spPr>
          <a:xfrm>
            <a:off x="657225" y="1268431"/>
            <a:ext cx="11050361" cy="5121234"/>
          </a:xfrm>
        </p:spPr>
        <p:txBody>
          <a:bodyPr>
            <a:normAutofit lnSpcReduction="10000"/>
          </a:bodyPr>
          <a:lstStyle/>
          <a:p>
            <a:r>
              <a:rPr lang="tr-TR" sz="4000" b="1" u="sng" dirty="0" smtClean="0">
                <a:solidFill>
                  <a:srgbClr val="FF0000"/>
                </a:solidFill>
              </a:rPr>
              <a:t>Yatırıma Katkı Oranı,</a:t>
            </a:r>
          </a:p>
          <a:p>
            <a:r>
              <a:rPr lang="tr-TR" sz="4000" u="sng" dirty="0" smtClean="0"/>
              <a:t>Teşvik Belgesinde belirlenen</a:t>
            </a:r>
            <a:r>
              <a:rPr lang="tr-TR" sz="4000" dirty="0" smtClean="0"/>
              <a:t> ve yatırımın devletçe karşılanacak kısmının belirlenmesine esas olan oranı ifade eder.   </a:t>
            </a:r>
          </a:p>
          <a:p>
            <a:endParaRPr lang="tr-TR" sz="4000" b="1" dirty="0">
              <a:solidFill>
                <a:srgbClr val="0070C0"/>
              </a:solidFill>
            </a:endParaRPr>
          </a:p>
          <a:p>
            <a:r>
              <a:rPr lang="tr-TR" sz="4000" b="1" u="sng" dirty="0">
                <a:solidFill>
                  <a:srgbClr val="FF0000"/>
                </a:solidFill>
              </a:rPr>
              <a:t>Yatırıma katkı tutarı, </a:t>
            </a:r>
            <a:r>
              <a:rPr lang="tr-TR" sz="4000" dirty="0"/>
              <a:t>indirimli kurumlar vergisi uygulanmak suretiyle tahsilinden vazgeçilen vergi yoluyla yatırımların Devletçe karşılanacak </a:t>
            </a:r>
            <a:r>
              <a:rPr lang="tr-TR" sz="4000" dirty="0" smtClean="0"/>
              <a:t>tutarını ifade eder.</a:t>
            </a:r>
          </a:p>
          <a:p>
            <a:endParaRPr lang="tr-TR" sz="4000" b="1" dirty="0" smtClean="0">
              <a:solidFill>
                <a:srgbClr val="0070C0"/>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4106369775"/>
              </p:ext>
            </p:extLst>
          </p:nvPr>
        </p:nvGraphicFramePr>
        <p:xfrm>
          <a:off x="807357" y="6008914"/>
          <a:ext cx="10900228" cy="587825"/>
        </p:xfrm>
        <a:graphic>
          <a:graphicData uri="http://schemas.openxmlformats.org/drawingml/2006/table">
            <a:tbl>
              <a:tblPr firstRow="1" bandRow="1">
                <a:tableStyleId>{5C22544A-7EE6-4342-B048-85BDC9FD1C3A}</a:tableStyleId>
              </a:tblPr>
              <a:tblGrid>
                <a:gridCol w="2725057"/>
                <a:gridCol w="208280"/>
                <a:gridCol w="3803106"/>
                <a:gridCol w="685800"/>
                <a:gridCol w="3477985"/>
              </a:tblGrid>
              <a:tr h="587825">
                <a:tc>
                  <a:txBody>
                    <a:bodyPr/>
                    <a:lstStyle/>
                    <a:p>
                      <a:r>
                        <a:rPr lang="tr-TR" sz="2400" dirty="0" smtClean="0"/>
                        <a:t>Yatırıma Katkı Tutarı </a:t>
                      </a:r>
                      <a:endParaRPr lang="tr-TR" sz="2400" dirty="0"/>
                    </a:p>
                  </a:txBody>
                  <a:tcPr/>
                </a:tc>
                <a:tc>
                  <a:txBody>
                    <a:bodyPr/>
                    <a:lstStyle/>
                    <a:p>
                      <a:pPr algn="ctr"/>
                      <a:r>
                        <a:rPr lang="tr-TR" sz="2400" dirty="0" smtClean="0"/>
                        <a:t>=</a:t>
                      </a:r>
                      <a:endParaRPr lang="tr-TR" sz="2400" dirty="0"/>
                    </a:p>
                  </a:txBody>
                  <a:tcPr/>
                </a:tc>
                <a:tc>
                  <a:txBody>
                    <a:bodyPr/>
                    <a:lstStyle/>
                    <a:p>
                      <a:r>
                        <a:rPr lang="tr-TR" sz="2400" dirty="0" smtClean="0"/>
                        <a:t>Toplam Yatırım Tutarı</a:t>
                      </a:r>
                      <a:endParaRPr lang="tr-TR" sz="2400" dirty="0"/>
                    </a:p>
                  </a:txBody>
                  <a:tcPr/>
                </a:tc>
                <a:tc>
                  <a:txBody>
                    <a:bodyPr/>
                    <a:lstStyle/>
                    <a:p>
                      <a:pPr algn="ctr"/>
                      <a:r>
                        <a:rPr lang="tr-TR" sz="2400" dirty="0" smtClean="0"/>
                        <a:t>x</a:t>
                      </a:r>
                      <a:endParaRPr lang="tr-TR" sz="2400" dirty="0"/>
                    </a:p>
                  </a:txBody>
                  <a:tcPr/>
                </a:tc>
                <a:tc>
                  <a:txBody>
                    <a:bodyPr/>
                    <a:lstStyle/>
                    <a:p>
                      <a:r>
                        <a:rPr lang="tr-TR" sz="2400" dirty="0" smtClean="0"/>
                        <a:t>Yatırıma Katkı Oranı</a:t>
                      </a:r>
                      <a:endParaRPr lang="tr-TR" sz="2400" dirty="0"/>
                    </a:p>
                  </a:txBody>
                  <a:tcPr/>
                </a:tc>
              </a:tr>
            </a:tbl>
          </a:graphicData>
        </a:graphic>
      </p:graphicFrame>
    </p:spTree>
    <p:extLst>
      <p:ext uri="{BB962C8B-B14F-4D97-AF65-F5344CB8AC3E}">
        <p14:creationId xmlns:p14="http://schemas.microsoft.com/office/powerpoint/2010/main" val="3671564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TM03457491[[fn=Büyük Şehir]]</Template>
  <TotalTime>734</TotalTime>
  <Words>2674</Words>
  <Application>Microsoft Office PowerPoint</Application>
  <PresentationFormat>Geniş ekran</PresentationFormat>
  <Paragraphs>452</Paragraphs>
  <Slides>48</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48</vt:i4>
      </vt:variant>
    </vt:vector>
  </HeadingPairs>
  <TitlesOfParts>
    <vt:vector size="53" baseType="lpstr">
      <vt:lpstr>Arial</vt:lpstr>
      <vt:lpstr>Calibri</vt:lpstr>
      <vt:lpstr>Calibri Light</vt:lpstr>
      <vt:lpstr>Times New Roman</vt:lpstr>
      <vt:lpstr>Metropolitan</vt:lpstr>
      <vt:lpstr>PowerPoint Sunusu</vt:lpstr>
      <vt:lpstr>Sunu Planı</vt:lpstr>
      <vt:lpstr>Kapsam :</vt:lpstr>
      <vt:lpstr>Yasal Düzenlemeler:</vt:lpstr>
      <vt:lpstr>Destek Unsurları</vt:lpstr>
      <vt:lpstr>Destek Unsurları</vt:lpstr>
      <vt:lpstr>Tanımlar:      </vt:lpstr>
      <vt:lpstr>Tanımlar:</vt:lpstr>
      <vt:lpstr>Tanımlar:                 </vt:lpstr>
      <vt:lpstr>Tanımlar</vt:lpstr>
      <vt:lpstr>Tanımlar:</vt:lpstr>
      <vt:lpstr>Tanımlar:                                                                         Yatırım Türleri</vt:lpstr>
      <vt:lpstr>Vergi İndirimi Uygulama Esasları</vt:lpstr>
      <vt:lpstr>Vergi İndirimi Uygulama Esasları</vt:lpstr>
      <vt:lpstr>Vergi İndirimi Uygulama Esasları</vt:lpstr>
      <vt:lpstr>Vergi İndirimi Uygulama Esasları</vt:lpstr>
      <vt:lpstr>Yararlanılacak Katkı Tutarının Tespiti</vt:lpstr>
      <vt:lpstr>UYGULAMA İÇİN GEREKLİ VERİLER NELERDİR.</vt:lpstr>
      <vt:lpstr>Örnek Uygulamalar      Örnek.1</vt:lpstr>
      <vt:lpstr>PowerPoint Sunusu</vt:lpstr>
      <vt:lpstr>Örnek Uygulamalar      Örnek.1</vt:lpstr>
      <vt:lpstr>Örnek Uygulamalar      Örnek.1</vt:lpstr>
      <vt:lpstr>Örnek Uygulamalar      Örnek.2</vt:lpstr>
      <vt:lpstr>Örnek Uygulamalar      Örnek.2</vt:lpstr>
      <vt:lpstr>Örnek Uygulamalar      Örnek.2</vt:lpstr>
      <vt:lpstr>Örnek Uygulamalar      Örnek.2</vt:lpstr>
      <vt:lpstr>Örnek Uygulamalar      Örnek.3</vt:lpstr>
      <vt:lpstr>Örnek Uygulamalar      Örnek.3</vt:lpstr>
      <vt:lpstr>Örnek Uygulamalar      Örnek.3</vt:lpstr>
      <vt:lpstr>Örnek Uygulamalar      Örnek.3</vt:lpstr>
      <vt:lpstr>Örnek Uygulamalar      Örnek.3</vt:lpstr>
      <vt:lpstr>Örnek Uygulamalar      Örnek.4</vt:lpstr>
      <vt:lpstr>Örnek Uygulamalar      Örnek.4</vt:lpstr>
      <vt:lpstr>Örnek Uygulamalar      Örnek.4</vt:lpstr>
      <vt:lpstr>Örnek Uygulamalar      Örnek.4</vt:lpstr>
      <vt:lpstr>PowerPoint Sunusu</vt:lpstr>
      <vt:lpstr>PowerPoint Sunusu</vt:lpstr>
      <vt:lpstr>PowerPoint Sunusu</vt:lpstr>
      <vt:lpstr>Örnekler : 5 YATIRIM TAMAMLANDIKTAN SONRA</vt:lpstr>
      <vt:lpstr>Örnek Uygulamalar      Örnek.5</vt:lpstr>
      <vt:lpstr>Örnek Uygulamalar      Örnek.5</vt:lpstr>
      <vt:lpstr>KAZANCIN TESPİT ESASLARI</vt:lpstr>
      <vt:lpstr>Kurumlar vergisi matrahının birden fazla yatırım teşvik belgesi kapsamında elde edilen kazançtan düşük olması</vt:lpstr>
      <vt:lpstr>Diğer faaliyetlerden elde edilen kazancın kapsamı ve indirimli vergi oranı uygulamasında öncelik sırası</vt:lpstr>
      <vt:lpstr>Kurumlar vergisi matrahının birden fazla yatırım teşvik belgesi kapsamında elde edilen kazançtan düşük olması</vt:lpstr>
      <vt:lpstr>Ticari Kar’ın mali kardan küçük olması durumunda İndirimli K.V. Matrahı</vt:lpstr>
      <vt:lpstr>Başka bir örnek  ( Ticari Kar Yoksa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Adem Özzaim</dc:creator>
  <cp:lastModifiedBy>Adem Özzaim</cp:lastModifiedBy>
  <cp:revision>76</cp:revision>
  <dcterms:created xsi:type="dcterms:W3CDTF">2017-02-10T07:08:26Z</dcterms:created>
  <dcterms:modified xsi:type="dcterms:W3CDTF">2017-02-14T08:02:29Z</dcterms:modified>
</cp:coreProperties>
</file>